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sldIdLst>
    <p:sldId id="256" r:id="rId5"/>
    <p:sldId id="257" r:id="rId6"/>
    <p:sldId id="258" r:id="rId7"/>
    <p:sldId id="259" r:id="rId8"/>
    <p:sldId id="263" r:id="rId9"/>
    <p:sldId id="260" r:id="rId10"/>
    <p:sldId id="264" r:id="rId11"/>
    <p:sldId id="265" r:id="rId12"/>
    <p:sldId id="261" r:id="rId13"/>
    <p:sldId id="262" r:id="rId14"/>
    <p:sldId id="266" r:id="rId15"/>
    <p:sldId id="267" r:id="rId16"/>
    <p:sldId id="270" r:id="rId17"/>
    <p:sldId id="271" r:id="rId18"/>
    <p:sldId id="269" r:id="rId19"/>
    <p:sldId id="268" r:id="rId20"/>
    <p:sldId id="272" r:id="rId21"/>
    <p:sldId id="273" r:id="rId22"/>
    <p:sldId id="274" r:id="rId23"/>
    <p:sldId id="275" r:id="rId24"/>
    <p:sldId id="276"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 Fetterly" initials="LF" lastIdx="1" clrIdx="0">
    <p:extLst>
      <p:ext uri="{19B8F6BF-5375-455C-9EA6-DF929625EA0E}">
        <p15:presenceInfo xmlns:p15="http://schemas.microsoft.com/office/powerpoint/2012/main" userId="4abc7c7fcb5ae0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000286-2A4A-48FC-85C8-015B829A964B}" v="48" dt="2020-05-07T23:11:19.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1" d="100"/>
          <a:sy n="41" d="100"/>
        </p:scale>
        <p:origin x="804"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4T17:00:32.714"/>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11/30/2020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596109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11/30/2020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1949299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11/30/2020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974443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11/30/2020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338431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11/30/2020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636269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11/30/2020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042650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11/30/2020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119507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11/30/2020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848163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11/30/2020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939172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11/30/2020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57708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11/30/2020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48934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11/30/2020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31186987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8FE0E0-D95D-46EF-A375-475D4DB0E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A545D5-E021-4524-A904-FC6293B828D0}"/>
              </a:ext>
            </a:extLst>
          </p:cNvPr>
          <p:cNvSpPr>
            <a:spLocks noGrp="1"/>
          </p:cNvSpPr>
          <p:nvPr>
            <p:ph type="ctrTitle"/>
          </p:nvPr>
        </p:nvSpPr>
        <p:spPr>
          <a:xfrm>
            <a:off x="640080" y="640080"/>
            <a:ext cx="6894575" cy="3566160"/>
          </a:xfrm>
        </p:spPr>
        <p:txBody>
          <a:bodyPr>
            <a:normAutofit/>
          </a:bodyPr>
          <a:lstStyle/>
          <a:p>
            <a:pPr>
              <a:lnSpc>
                <a:spcPct val="90000"/>
              </a:lnSpc>
            </a:pPr>
            <a:r>
              <a:rPr lang="en-US" sz="8200" dirty="0"/>
              <a:t>How to Write Your Log Entries</a:t>
            </a:r>
          </a:p>
        </p:txBody>
      </p:sp>
      <p:sp>
        <p:nvSpPr>
          <p:cNvPr id="3" name="Subtitle 2">
            <a:extLst>
              <a:ext uri="{FF2B5EF4-FFF2-40B4-BE49-F238E27FC236}">
                <a16:creationId xmlns:a16="http://schemas.microsoft.com/office/drawing/2014/main" id="{FCE8756A-B1F5-4DF2-883C-6AE8A1E859D1}"/>
              </a:ext>
            </a:extLst>
          </p:cNvPr>
          <p:cNvSpPr>
            <a:spLocks noGrp="1"/>
          </p:cNvSpPr>
          <p:nvPr>
            <p:ph type="subTitle" idx="1"/>
          </p:nvPr>
        </p:nvSpPr>
        <p:spPr>
          <a:xfrm>
            <a:off x="640080" y="4636008"/>
            <a:ext cx="6894576" cy="1572768"/>
          </a:xfrm>
        </p:spPr>
        <p:txBody>
          <a:bodyPr>
            <a:normAutofit/>
          </a:bodyPr>
          <a:lstStyle/>
          <a:p>
            <a:r>
              <a:rPr lang="en-US"/>
              <a:t>AICE A Level Global Perspectives</a:t>
            </a:r>
            <a:endParaRPr lang="en-US" dirty="0"/>
          </a:p>
        </p:txBody>
      </p:sp>
      <p:sp>
        <p:nvSpPr>
          <p:cNvPr id="11" name="Rectangle 6">
            <a:extLst>
              <a:ext uri="{FF2B5EF4-FFF2-40B4-BE49-F238E27FC236}">
                <a16:creationId xmlns:a16="http://schemas.microsoft.com/office/drawing/2014/main" id="{2D82A42F-AEBE-4065-9792-036A904D8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9646"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35E4D"/>
          </a:solidFill>
          <a:ln w="38100" cap="rnd">
            <a:solidFill>
              <a:srgbClr val="C35E4D"/>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493A960-EBD2-4A51-A173-7995D997710A}"/>
              </a:ext>
            </a:extLst>
          </p:cNvPr>
          <p:cNvPicPr>
            <a:picLocks noChangeAspect="1"/>
          </p:cNvPicPr>
          <p:nvPr/>
        </p:nvPicPr>
        <p:blipFill rotWithShape="1">
          <a:blip r:embed="rId2"/>
          <a:srcRect l="10583" r="27672" b="2"/>
          <a:stretch/>
        </p:blipFill>
        <p:spPr>
          <a:xfrm>
            <a:off x="8139803" y="10"/>
            <a:ext cx="4052199" cy="6857990"/>
          </a:xfrm>
          <a:custGeom>
            <a:avLst/>
            <a:gdLst/>
            <a:ahLst/>
            <a:cxnLst/>
            <a:rect l="l" t="t" r="r" b="b"/>
            <a:pathLst>
              <a:path w="4052199" h="6858000">
                <a:moveTo>
                  <a:pt x="25603" y="0"/>
                </a:moveTo>
                <a:lnTo>
                  <a:pt x="4052199" y="0"/>
                </a:lnTo>
                <a:lnTo>
                  <a:pt x="4052199" y="6858000"/>
                </a:lnTo>
                <a:lnTo>
                  <a:pt x="28079" y="6858000"/>
                </a:lnTo>
                <a:lnTo>
                  <a:pt x="37459" y="6497135"/>
                </a:lnTo>
                <a:cubicBezTo>
                  <a:pt x="37586" y="6492050"/>
                  <a:pt x="38603" y="6487092"/>
                  <a:pt x="38603" y="6482007"/>
                </a:cubicBezTo>
                <a:cubicBezTo>
                  <a:pt x="47502" y="6367973"/>
                  <a:pt x="52587" y="6253939"/>
                  <a:pt x="18135" y="6142702"/>
                </a:cubicBezTo>
                <a:cubicBezTo>
                  <a:pt x="15084" y="6132214"/>
                  <a:pt x="13495" y="6121344"/>
                  <a:pt x="13432" y="6110411"/>
                </a:cubicBezTo>
                <a:cubicBezTo>
                  <a:pt x="11690" y="6013324"/>
                  <a:pt x="15936" y="5916236"/>
                  <a:pt x="26145" y="5819669"/>
                </a:cubicBezTo>
                <a:cubicBezTo>
                  <a:pt x="31229" y="5760555"/>
                  <a:pt x="26017" y="5700423"/>
                  <a:pt x="42926" y="5641690"/>
                </a:cubicBezTo>
                <a:cubicBezTo>
                  <a:pt x="50337" y="5612565"/>
                  <a:pt x="54595" y="5582728"/>
                  <a:pt x="55638" y="5552700"/>
                </a:cubicBezTo>
                <a:cubicBezTo>
                  <a:pt x="60087" y="5479983"/>
                  <a:pt x="38603" y="5411588"/>
                  <a:pt x="18263" y="5343066"/>
                </a:cubicBezTo>
                <a:cubicBezTo>
                  <a:pt x="7456" y="5306707"/>
                  <a:pt x="-5384" y="5269459"/>
                  <a:pt x="2372" y="5231320"/>
                </a:cubicBezTo>
                <a:cubicBezTo>
                  <a:pt x="16076" y="5173655"/>
                  <a:pt x="23920" y="5114744"/>
                  <a:pt x="25763" y="5055502"/>
                </a:cubicBezTo>
                <a:cubicBezTo>
                  <a:pt x="25635" y="5012660"/>
                  <a:pt x="15338" y="4970962"/>
                  <a:pt x="18898" y="4928374"/>
                </a:cubicBezTo>
                <a:cubicBezTo>
                  <a:pt x="27073" y="4845715"/>
                  <a:pt x="29157" y="4762561"/>
                  <a:pt x="25127" y="4679584"/>
                </a:cubicBezTo>
                <a:cubicBezTo>
                  <a:pt x="25077" y="4646429"/>
                  <a:pt x="28776" y="4613376"/>
                  <a:pt x="36187" y="4581060"/>
                </a:cubicBezTo>
                <a:cubicBezTo>
                  <a:pt x="45493" y="4524043"/>
                  <a:pt x="47464" y="4466060"/>
                  <a:pt x="42036" y="4408547"/>
                </a:cubicBezTo>
                <a:cubicBezTo>
                  <a:pt x="36060" y="4341932"/>
                  <a:pt x="18263" y="4276334"/>
                  <a:pt x="13685" y="4209719"/>
                </a:cubicBezTo>
                <a:cubicBezTo>
                  <a:pt x="6694" y="4099371"/>
                  <a:pt x="16610" y="3989024"/>
                  <a:pt x="26398" y="3879186"/>
                </a:cubicBezTo>
                <a:cubicBezTo>
                  <a:pt x="34026" y="3808731"/>
                  <a:pt x="36060" y="3737781"/>
                  <a:pt x="32501" y="3667009"/>
                </a:cubicBezTo>
                <a:cubicBezTo>
                  <a:pt x="28051" y="3610818"/>
                  <a:pt x="21059" y="3554755"/>
                  <a:pt x="19788" y="3498437"/>
                </a:cubicBezTo>
                <a:cubicBezTo>
                  <a:pt x="17627" y="3398006"/>
                  <a:pt x="18390" y="3297701"/>
                  <a:pt x="24237" y="3197143"/>
                </a:cubicBezTo>
                <a:cubicBezTo>
                  <a:pt x="27162" y="3146928"/>
                  <a:pt x="32119" y="3096966"/>
                  <a:pt x="34026" y="3046242"/>
                </a:cubicBezTo>
                <a:cubicBezTo>
                  <a:pt x="35933" y="2995518"/>
                  <a:pt x="40001" y="2944413"/>
                  <a:pt x="28433" y="2894578"/>
                </a:cubicBezTo>
                <a:cubicBezTo>
                  <a:pt x="8855" y="2810038"/>
                  <a:pt x="23220" y="2725879"/>
                  <a:pt x="27415" y="2641593"/>
                </a:cubicBezTo>
                <a:cubicBezTo>
                  <a:pt x="29958" y="2589217"/>
                  <a:pt x="45214" y="2535568"/>
                  <a:pt x="31738" y="2484717"/>
                </a:cubicBezTo>
                <a:cubicBezTo>
                  <a:pt x="10507" y="2405008"/>
                  <a:pt x="24492" y="2326951"/>
                  <a:pt x="31738" y="2248513"/>
                </a:cubicBezTo>
                <a:cubicBezTo>
                  <a:pt x="40218" y="2174283"/>
                  <a:pt x="38768" y="2099252"/>
                  <a:pt x="27415" y="2025403"/>
                </a:cubicBezTo>
                <a:cubicBezTo>
                  <a:pt x="12986" y="1952165"/>
                  <a:pt x="12986" y="1876803"/>
                  <a:pt x="27415" y="1803565"/>
                </a:cubicBezTo>
                <a:cubicBezTo>
                  <a:pt x="39276" y="1743102"/>
                  <a:pt x="40598" y="1681038"/>
                  <a:pt x="31356" y="1620119"/>
                </a:cubicBezTo>
                <a:cubicBezTo>
                  <a:pt x="25127" y="1576514"/>
                  <a:pt x="13940" y="1533163"/>
                  <a:pt x="12414" y="1489558"/>
                </a:cubicBezTo>
                <a:cubicBezTo>
                  <a:pt x="9262" y="1398420"/>
                  <a:pt x="11118" y="1307167"/>
                  <a:pt x="18008" y="1216233"/>
                </a:cubicBezTo>
                <a:cubicBezTo>
                  <a:pt x="26017" y="1112496"/>
                  <a:pt x="41400" y="1009268"/>
                  <a:pt x="30721" y="904896"/>
                </a:cubicBezTo>
                <a:cubicBezTo>
                  <a:pt x="27162" y="869046"/>
                  <a:pt x="19661" y="833323"/>
                  <a:pt x="18771" y="797346"/>
                </a:cubicBezTo>
                <a:cubicBezTo>
                  <a:pt x="17118" y="730095"/>
                  <a:pt x="16737" y="663607"/>
                  <a:pt x="20169" y="593941"/>
                </a:cubicBezTo>
                <a:cubicBezTo>
                  <a:pt x="23602" y="524274"/>
                  <a:pt x="38348" y="451938"/>
                  <a:pt x="28433" y="383798"/>
                </a:cubicBezTo>
                <a:cubicBezTo>
                  <a:pt x="18516" y="315657"/>
                  <a:pt x="24873" y="248406"/>
                  <a:pt x="31229" y="181410"/>
                </a:cubicBezTo>
                <a:cubicBezTo>
                  <a:pt x="34344" y="149565"/>
                  <a:pt x="36410" y="118069"/>
                  <a:pt x="35854" y="86700"/>
                </a:cubicBezTo>
                <a:close/>
              </a:path>
            </a:pathLst>
          </a:custGeom>
        </p:spPr>
      </p:pic>
    </p:spTree>
    <p:extLst>
      <p:ext uri="{BB962C8B-B14F-4D97-AF65-F5344CB8AC3E}">
        <p14:creationId xmlns:p14="http://schemas.microsoft.com/office/powerpoint/2010/main" val="4305162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896F-D78B-48B6-8834-659AC0B6E61C}"/>
              </a:ext>
            </a:extLst>
          </p:cNvPr>
          <p:cNvSpPr>
            <a:spLocks noGrp="1"/>
          </p:cNvSpPr>
          <p:nvPr>
            <p:ph type="title"/>
          </p:nvPr>
        </p:nvSpPr>
        <p:spPr/>
        <p:txBody>
          <a:bodyPr/>
          <a:lstStyle/>
          <a:p>
            <a:r>
              <a:rPr lang="en-US" dirty="0"/>
              <a:t>Tip #3</a:t>
            </a:r>
          </a:p>
        </p:txBody>
      </p:sp>
      <p:sp>
        <p:nvSpPr>
          <p:cNvPr id="3" name="Content Placeholder 2">
            <a:extLst>
              <a:ext uri="{FF2B5EF4-FFF2-40B4-BE49-F238E27FC236}">
                <a16:creationId xmlns:a16="http://schemas.microsoft.com/office/drawing/2014/main" id="{9C61C780-79E6-4B4A-AFD7-0F7A7C7DF5F1}"/>
              </a:ext>
            </a:extLst>
          </p:cNvPr>
          <p:cNvSpPr>
            <a:spLocks noGrp="1"/>
          </p:cNvSpPr>
          <p:nvPr>
            <p:ph idx="1"/>
          </p:nvPr>
        </p:nvSpPr>
        <p:spPr>
          <a:xfrm>
            <a:off x="838200" y="1690688"/>
            <a:ext cx="10515600" cy="4251960"/>
          </a:xfrm>
        </p:spPr>
        <p:txBody>
          <a:bodyPr/>
          <a:lstStyle/>
          <a:p>
            <a:r>
              <a:rPr lang="en-US" dirty="0"/>
              <a:t>Reflection is where you will receive most of your points!</a:t>
            </a:r>
          </a:p>
          <a:p>
            <a:pPr lvl="1"/>
            <a:r>
              <a:rPr lang="en-US" sz="3200" dirty="0"/>
              <a:t>But how do you be reflective?</a:t>
            </a:r>
          </a:p>
          <a:p>
            <a:pPr lvl="1"/>
            <a:r>
              <a:rPr lang="en-US" sz="3200" dirty="0"/>
              <a:t>Will be expanded upon later</a:t>
            </a:r>
          </a:p>
          <a:p>
            <a:pPr lvl="1"/>
            <a:endParaRPr lang="en-US" dirty="0"/>
          </a:p>
          <a:p>
            <a:r>
              <a:rPr lang="en-US" dirty="0"/>
              <a:t>Simply don’t state what you did on a given day but discuss how what you did made you yourself feel and how what you did, however small, ties into the overall goal of the research. </a:t>
            </a:r>
          </a:p>
        </p:txBody>
      </p:sp>
    </p:spTree>
    <p:extLst>
      <p:ext uri="{BB962C8B-B14F-4D97-AF65-F5344CB8AC3E}">
        <p14:creationId xmlns:p14="http://schemas.microsoft.com/office/powerpoint/2010/main" val="8240776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D8695-D99D-42F6-B258-AFA6CE543AA9}"/>
              </a:ext>
            </a:extLst>
          </p:cNvPr>
          <p:cNvSpPr>
            <a:spLocks noGrp="1"/>
          </p:cNvSpPr>
          <p:nvPr>
            <p:ph type="title"/>
          </p:nvPr>
        </p:nvSpPr>
        <p:spPr/>
        <p:txBody>
          <a:bodyPr/>
          <a:lstStyle/>
          <a:p>
            <a:r>
              <a:rPr lang="en-US" dirty="0"/>
              <a:t>Tip #3</a:t>
            </a:r>
          </a:p>
        </p:txBody>
      </p:sp>
      <p:sp>
        <p:nvSpPr>
          <p:cNvPr id="3" name="Content Placeholder 2">
            <a:extLst>
              <a:ext uri="{FF2B5EF4-FFF2-40B4-BE49-F238E27FC236}">
                <a16:creationId xmlns:a16="http://schemas.microsoft.com/office/drawing/2014/main" id="{CAE896D9-8513-4752-B1BF-9A4501FB9218}"/>
              </a:ext>
            </a:extLst>
          </p:cNvPr>
          <p:cNvSpPr>
            <a:spLocks noGrp="1"/>
          </p:cNvSpPr>
          <p:nvPr>
            <p:ph idx="1"/>
          </p:nvPr>
        </p:nvSpPr>
        <p:spPr>
          <a:xfrm>
            <a:off x="838200" y="1690688"/>
            <a:ext cx="9445668" cy="4158265"/>
          </a:xfrm>
        </p:spPr>
        <p:txBody>
          <a:bodyPr>
            <a:noAutofit/>
          </a:bodyPr>
          <a:lstStyle/>
          <a:p>
            <a:r>
              <a:rPr lang="en-US" sz="3200" dirty="0"/>
              <a:t>How to show interpretation of what you did!</a:t>
            </a:r>
          </a:p>
          <a:p>
            <a:r>
              <a:rPr lang="en-US" sz="3200" dirty="0"/>
              <a:t>Use phrases such as:</a:t>
            </a:r>
          </a:p>
          <a:p>
            <a:pPr lvl="1"/>
            <a:r>
              <a:rPr lang="en-US" sz="3200" dirty="0"/>
              <a:t>“The most significant element…”</a:t>
            </a:r>
          </a:p>
          <a:p>
            <a:pPr lvl="1"/>
            <a:r>
              <a:rPr lang="en-US" sz="3200" dirty="0"/>
              <a:t>“The relevant aspects were…”</a:t>
            </a:r>
          </a:p>
          <a:p>
            <a:pPr lvl="1"/>
            <a:r>
              <a:rPr lang="en-US" sz="3200" dirty="0"/>
              <a:t>“Initially I planned….but….because…”</a:t>
            </a:r>
          </a:p>
          <a:p>
            <a:r>
              <a:rPr lang="en-US" dirty="0"/>
              <a:t>These phrases show depth of understanding about what you are working on, showing to the grader a greater degree of thought when compared to ordinary language.</a:t>
            </a:r>
          </a:p>
        </p:txBody>
      </p:sp>
    </p:spTree>
    <p:extLst>
      <p:ext uri="{BB962C8B-B14F-4D97-AF65-F5344CB8AC3E}">
        <p14:creationId xmlns:p14="http://schemas.microsoft.com/office/powerpoint/2010/main" val="3147299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C12D6-FB17-4EAF-A56B-E2D1AF2CCA54}"/>
              </a:ext>
            </a:extLst>
          </p:cNvPr>
          <p:cNvSpPr>
            <a:spLocks noGrp="1"/>
          </p:cNvSpPr>
          <p:nvPr>
            <p:ph type="title"/>
          </p:nvPr>
        </p:nvSpPr>
        <p:spPr/>
        <p:txBody>
          <a:bodyPr/>
          <a:lstStyle/>
          <a:p>
            <a:r>
              <a:rPr lang="en-US" dirty="0"/>
              <a:t>Tip #3</a:t>
            </a:r>
          </a:p>
        </p:txBody>
      </p:sp>
      <p:sp>
        <p:nvSpPr>
          <p:cNvPr id="3" name="Content Placeholder 2">
            <a:extLst>
              <a:ext uri="{FF2B5EF4-FFF2-40B4-BE49-F238E27FC236}">
                <a16:creationId xmlns:a16="http://schemas.microsoft.com/office/drawing/2014/main" id="{9E40709A-1095-49D6-9A4F-9E97D5B42BF8}"/>
              </a:ext>
            </a:extLst>
          </p:cNvPr>
          <p:cNvSpPr>
            <a:spLocks noGrp="1"/>
          </p:cNvSpPr>
          <p:nvPr>
            <p:ph idx="1"/>
          </p:nvPr>
        </p:nvSpPr>
        <p:spPr>
          <a:xfrm>
            <a:off x="838200" y="1690688"/>
            <a:ext cx="10515600" cy="4251960"/>
          </a:xfrm>
        </p:spPr>
        <p:txBody>
          <a:bodyPr>
            <a:normAutofit/>
          </a:bodyPr>
          <a:lstStyle/>
          <a:p>
            <a:r>
              <a:rPr lang="en-US" sz="3200" dirty="0"/>
              <a:t>Reason with the grader!</a:t>
            </a:r>
          </a:p>
          <a:p>
            <a:r>
              <a:rPr lang="en-US" sz="3200" dirty="0"/>
              <a:t>It is important to reason and explain why things happened the way they did. Use phrases such as:</a:t>
            </a:r>
          </a:p>
          <a:p>
            <a:pPr lvl="1"/>
            <a:r>
              <a:rPr lang="en-US" sz="3200" dirty="0"/>
              <a:t>“Since…”</a:t>
            </a:r>
          </a:p>
          <a:p>
            <a:pPr lvl="1"/>
            <a:r>
              <a:rPr lang="en-US" sz="3200" dirty="0"/>
              <a:t>“Due to the fact that…”</a:t>
            </a:r>
          </a:p>
          <a:p>
            <a:r>
              <a:rPr lang="en-US" dirty="0"/>
              <a:t>By explaining why things happened the way that they did, you are able to carry the reader along the research process in a more natural way, and by explaining you are avoiding any misinterpretation that could potentially lessen your score.</a:t>
            </a:r>
          </a:p>
        </p:txBody>
      </p:sp>
    </p:spTree>
    <p:extLst>
      <p:ext uri="{BB962C8B-B14F-4D97-AF65-F5344CB8AC3E}">
        <p14:creationId xmlns:p14="http://schemas.microsoft.com/office/powerpoint/2010/main" val="9122824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15540-4979-4D80-A2D4-1AC684A4E918}"/>
              </a:ext>
            </a:extLst>
          </p:cNvPr>
          <p:cNvSpPr>
            <a:spLocks noGrp="1"/>
          </p:cNvSpPr>
          <p:nvPr>
            <p:ph type="title"/>
          </p:nvPr>
        </p:nvSpPr>
        <p:spPr/>
        <p:txBody>
          <a:bodyPr/>
          <a:lstStyle/>
          <a:p>
            <a:r>
              <a:rPr lang="en-US" dirty="0"/>
              <a:t>Tip #3</a:t>
            </a:r>
          </a:p>
        </p:txBody>
      </p:sp>
      <p:sp>
        <p:nvSpPr>
          <p:cNvPr id="3" name="Content Placeholder 2">
            <a:extLst>
              <a:ext uri="{FF2B5EF4-FFF2-40B4-BE49-F238E27FC236}">
                <a16:creationId xmlns:a16="http://schemas.microsoft.com/office/drawing/2014/main" id="{21D6DFDB-C13A-4767-B608-979BDCBEBDF7}"/>
              </a:ext>
            </a:extLst>
          </p:cNvPr>
          <p:cNvSpPr>
            <a:spLocks noGrp="1"/>
          </p:cNvSpPr>
          <p:nvPr>
            <p:ph idx="1"/>
          </p:nvPr>
        </p:nvSpPr>
        <p:spPr>
          <a:xfrm>
            <a:off x="601249" y="1690688"/>
            <a:ext cx="10752551" cy="4421313"/>
          </a:xfrm>
        </p:spPr>
        <p:txBody>
          <a:bodyPr>
            <a:noAutofit/>
          </a:bodyPr>
          <a:lstStyle/>
          <a:p>
            <a:r>
              <a:rPr lang="en-US" sz="3200" dirty="0"/>
              <a:t>Always look to the future!</a:t>
            </a:r>
          </a:p>
          <a:p>
            <a:r>
              <a:rPr lang="en-US" sz="3200" dirty="0"/>
              <a:t>To show consideration to the future, use phrases such as:</a:t>
            </a:r>
          </a:p>
          <a:p>
            <a:pPr lvl="1"/>
            <a:r>
              <a:rPr lang="en-US" sz="3200" dirty="0"/>
              <a:t>“Will…”</a:t>
            </a:r>
          </a:p>
          <a:p>
            <a:pPr lvl="1"/>
            <a:r>
              <a:rPr lang="en-US" sz="3200" dirty="0"/>
              <a:t>“May…”</a:t>
            </a:r>
          </a:p>
          <a:p>
            <a:pPr lvl="1"/>
            <a:r>
              <a:rPr lang="en-US" sz="3200" dirty="0"/>
              <a:t>“Should…”</a:t>
            </a:r>
          </a:p>
          <a:p>
            <a:r>
              <a:rPr lang="en-US" sz="2600" dirty="0"/>
              <a:t>By showing that you are looking to the future, you are not only devising a plan by which you can follow, making the research process easier, you are also showing a greater degree of thought by showing you plan to apply your knowledge to a further extent, that will please your graders.</a:t>
            </a:r>
          </a:p>
        </p:txBody>
      </p:sp>
    </p:spTree>
    <p:extLst>
      <p:ext uri="{BB962C8B-B14F-4D97-AF65-F5344CB8AC3E}">
        <p14:creationId xmlns:p14="http://schemas.microsoft.com/office/powerpoint/2010/main" val="10112288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7FCFB-6880-4577-BB68-FB5431BF7F63}"/>
              </a:ext>
            </a:extLst>
          </p:cNvPr>
          <p:cNvSpPr>
            <a:spLocks noGrp="1"/>
          </p:cNvSpPr>
          <p:nvPr>
            <p:ph type="title"/>
          </p:nvPr>
        </p:nvSpPr>
        <p:spPr/>
        <p:txBody>
          <a:bodyPr/>
          <a:lstStyle/>
          <a:p>
            <a:r>
              <a:rPr lang="en-US" dirty="0"/>
              <a:t>Tip #3</a:t>
            </a:r>
          </a:p>
        </p:txBody>
      </p:sp>
      <p:sp>
        <p:nvSpPr>
          <p:cNvPr id="3" name="Content Placeholder 2">
            <a:extLst>
              <a:ext uri="{FF2B5EF4-FFF2-40B4-BE49-F238E27FC236}">
                <a16:creationId xmlns:a16="http://schemas.microsoft.com/office/drawing/2014/main" id="{3E0BA166-DBDC-4BA2-A267-A3F49AB57762}"/>
              </a:ext>
            </a:extLst>
          </p:cNvPr>
          <p:cNvSpPr>
            <a:spLocks noGrp="1"/>
          </p:cNvSpPr>
          <p:nvPr>
            <p:ph idx="1"/>
          </p:nvPr>
        </p:nvSpPr>
        <p:spPr>
          <a:xfrm>
            <a:off x="838200" y="1690688"/>
            <a:ext cx="10515600" cy="4251960"/>
          </a:xfrm>
        </p:spPr>
        <p:txBody>
          <a:bodyPr/>
          <a:lstStyle/>
          <a:p>
            <a:r>
              <a:rPr lang="en-US" dirty="0"/>
              <a:t>Reinforce what you are saying!</a:t>
            </a:r>
          </a:p>
          <a:p>
            <a:r>
              <a:rPr lang="en-US" dirty="0"/>
              <a:t>By reinforcing what you did on a given day you will show greater thought by expressing the implications of your work on the overall quality of your paper. Use phrases such as:</a:t>
            </a:r>
          </a:p>
          <a:p>
            <a:pPr lvl="1"/>
            <a:r>
              <a:rPr lang="en-US" dirty="0"/>
              <a:t>“This research could prove to be useful in the future because…”</a:t>
            </a:r>
          </a:p>
          <a:p>
            <a:pPr lvl="1"/>
            <a:r>
              <a:rPr lang="en-US" dirty="0"/>
              <a:t>“This understanding will be pivotal in…”</a:t>
            </a:r>
          </a:p>
          <a:p>
            <a:pPr lvl="1"/>
            <a:r>
              <a:rPr lang="en-US" dirty="0"/>
              <a:t>“This skill is essential because…”</a:t>
            </a:r>
          </a:p>
          <a:p>
            <a:r>
              <a:rPr lang="en-US" dirty="0"/>
              <a:t>Reinforcing the implications shows a greater understanding of the research process and your role as a researcher as you write this paper.</a:t>
            </a:r>
          </a:p>
          <a:p>
            <a:pPr lvl="1"/>
            <a:endParaRPr lang="en-US" dirty="0"/>
          </a:p>
        </p:txBody>
      </p:sp>
    </p:spTree>
    <p:extLst>
      <p:ext uri="{BB962C8B-B14F-4D97-AF65-F5344CB8AC3E}">
        <p14:creationId xmlns:p14="http://schemas.microsoft.com/office/powerpoint/2010/main" val="190232554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2" name="Rectangle 11">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B6CFC81-BCA4-4E9B-8334-D3E7B53F0C5A}"/>
              </a:ext>
            </a:extLst>
          </p:cNvPr>
          <p:cNvSpPr>
            <a:spLocks noGrp="1"/>
          </p:cNvSpPr>
          <p:nvPr>
            <p:ph type="title"/>
          </p:nvPr>
        </p:nvSpPr>
        <p:spPr>
          <a:xfrm>
            <a:off x="838200" y="1122362"/>
            <a:ext cx="6281928" cy="4135437"/>
          </a:xfrm>
        </p:spPr>
        <p:txBody>
          <a:bodyPr vert="horz" lIns="91440" tIns="45720" rIns="91440" bIns="45720" rtlCol="0" anchor="b">
            <a:normAutofit/>
          </a:bodyPr>
          <a:lstStyle/>
          <a:p>
            <a:r>
              <a:rPr lang="en-US" sz="8800" dirty="0"/>
              <a:t>Tip #4: Be reflective</a:t>
            </a:r>
          </a:p>
        </p:txBody>
      </p:sp>
      <p:sp>
        <p:nvSpPr>
          <p:cNvPr id="14"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rgbClr val="C35E4D"/>
          </a:solidFill>
          <a:ln w="57150">
            <a:solidFill>
              <a:srgbClr val="C35E4D"/>
            </a:solidFill>
            <a:extLst>
              <a:ext uri="{C807C97D-BFC1-408E-A445-0C87EB9F89A2}">
                <ask:lineSketchStyleProps xmlns:ask="http://schemas.microsoft.com/office/drawing/2018/sketchyshapes" xmln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BC057AAD-B85A-4C83-8296-17099C5DA7A4}"/>
              </a:ext>
            </a:extLst>
          </p:cNvPr>
          <p:cNvSpPr>
            <a:spLocks noGrp="1"/>
          </p:cNvSpPr>
          <p:nvPr>
            <p:ph type="body" idx="1"/>
          </p:nvPr>
        </p:nvSpPr>
        <p:spPr>
          <a:xfrm>
            <a:off x="7928114" y="1232452"/>
            <a:ext cx="3200400" cy="3850919"/>
          </a:xfrm>
        </p:spPr>
        <p:txBody>
          <a:bodyPr vert="horz" lIns="91440" tIns="45720" rIns="91440" bIns="45720" rtlCol="0" anchor="b">
            <a:normAutofit/>
          </a:bodyPr>
          <a:lstStyle/>
          <a:p>
            <a:endParaRPr lang="en-US" sz="3200">
              <a:solidFill>
                <a:schemeClr val="bg1"/>
              </a:solidFill>
            </a:endParaRPr>
          </a:p>
        </p:txBody>
      </p:sp>
      <p:sp>
        <p:nvSpPr>
          <p:cNvPr id="16" name="Rectangle 6">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27432"/>
          </a:xfrm>
          <a:custGeom>
            <a:avLst/>
            <a:gdLst>
              <a:gd name="connsiteX0" fmla="*/ 0 w 6281928"/>
              <a:gd name="connsiteY0" fmla="*/ 0 h 27432"/>
              <a:gd name="connsiteX1" fmla="*/ 572353 w 6281928"/>
              <a:gd name="connsiteY1" fmla="*/ 0 h 27432"/>
              <a:gd name="connsiteX2" fmla="*/ 1207526 w 6281928"/>
              <a:gd name="connsiteY2" fmla="*/ 0 h 27432"/>
              <a:gd name="connsiteX3" fmla="*/ 1779880 w 6281928"/>
              <a:gd name="connsiteY3" fmla="*/ 0 h 27432"/>
              <a:gd name="connsiteX4" fmla="*/ 2540691 w 6281928"/>
              <a:gd name="connsiteY4" fmla="*/ 0 h 27432"/>
              <a:gd name="connsiteX5" fmla="*/ 3238683 w 6281928"/>
              <a:gd name="connsiteY5" fmla="*/ 0 h 27432"/>
              <a:gd name="connsiteX6" fmla="*/ 3936675 w 6281928"/>
              <a:gd name="connsiteY6" fmla="*/ 0 h 27432"/>
              <a:gd name="connsiteX7" fmla="*/ 4760305 w 6281928"/>
              <a:gd name="connsiteY7" fmla="*/ 0 h 27432"/>
              <a:gd name="connsiteX8" fmla="*/ 5521117 w 6281928"/>
              <a:gd name="connsiteY8" fmla="*/ 0 h 27432"/>
              <a:gd name="connsiteX9" fmla="*/ 6281928 w 6281928"/>
              <a:gd name="connsiteY9" fmla="*/ 0 h 27432"/>
              <a:gd name="connsiteX10" fmla="*/ 6281928 w 6281928"/>
              <a:gd name="connsiteY10" fmla="*/ 27432 h 27432"/>
              <a:gd name="connsiteX11" fmla="*/ 5772394 w 6281928"/>
              <a:gd name="connsiteY11" fmla="*/ 27432 h 27432"/>
              <a:gd name="connsiteX12" fmla="*/ 5200040 w 6281928"/>
              <a:gd name="connsiteY12" fmla="*/ 27432 h 27432"/>
              <a:gd name="connsiteX13" fmla="*/ 4439229 w 6281928"/>
              <a:gd name="connsiteY13" fmla="*/ 27432 h 27432"/>
              <a:gd name="connsiteX14" fmla="*/ 3615599 w 6281928"/>
              <a:gd name="connsiteY14" fmla="*/ 27432 h 27432"/>
              <a:gd name="connsiteX15" fmla="*/ 2980426 w 6281928"/>
              <a:gd name="connsiteY15" fmla="*/ 27432 h 27432"/>
              <a:gd name="connsiteX16" fmla="*/ 2156795 w 6281928"/>
              <a:gd name="connsiteY16" fmla="*/ 27432 h 27432"/>
              <a:gd name="connsiteX17" fmla="*/ 1584442 w 6281928"/>
              <a:gd name="connsiteY17" fmla="*/ 27432 h 27432"/>
              <a:gd name="connsiteX18" fmla="*/ 1074908 w 6281928"/>
              <a:gd name="connsiteY18" fmla="*/ 27432 h 27432"/>
              <a:gd name="connsiteX19" fmla="*/ 0 w 6281928"/>
              <a:gd name="connsiteY19" fmla="*/ 27432 h 27432"/>
              <a:gd name="connsiteX20" fmla="*/ 0 w 6281928"/>
              <a:gd name="connsiteY2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27432"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764" y="13055"/>
                  <a:pt x="6281755" y="18641"/>
                  <a:pt x="6281928" y="27432"/>
                </a:cubicBezTo>
                <a:cubicBezTo>
                  <a:pt x="6078981" y="17572"/>
                  <a:pt x="5961061" y="11434"/>
                  <a:pt x="5772394" y="27432"/>
                </a:cubicBezTo>
                <a:cubicBezTo>
                  <a:pt x="5583727" y="43430"/>
                  <a:pt x="5329968" y="33352"/>
                  <a:pt x="5200040" y="27432"/>
                </a:cubicBezTo>
                <a:cubicBezTo>
                  <a:pt x="5070112" y="21512"/>
                  <a:pt x="4793288" y="30214"/>
                  <a:pt x="4439229" y="27432"/>
                </a:cubicBezTo>
                <a:cubicBezTo>
                  <a:pt x="4085170" y="24650"/>
                  <a:pt x="3813765" y="-7322"/>
                  <a:pt x="3615599" y="27432"/>
                </a:cubicBezTo>
                <a:cubicBezTo>
                  <a:pt x="3417433" y="62186"/>
                  <a:pt x="3133643" y="29871"/>
                  <a:pt x="2980426" y="27432"/>
                </a:cubicBezTo>
                <a:cubicBezTo>
                  <a:pt x="2827209" y="24993"/>
                  <a:pt x="2380685" y="60994"/>
                  <a:pt x="2156795" y="27432"/>
                </a:cubicBezTo>
                <a:cubicBezTo>
                  <a:pt x="1932905" y="-6130"/>
                  <a:pt x="1716744" y="7746"/>
                  <a:pt x="1584442" y="27432"/>
                </a:cubicBezTo>
                <a:cubicBezTo>
                  <a:pt x="1452140" y="47118"/>
                  <a:pt x="1280887" y="21894"/>
                  <a:pt x="1074908" y="27432"/>
                </a:cubicBezTo>
                <a:cubicBezTo>
                  <a:pt x="868929" y="32970"/>
                  <a:pt x="318124" y="-8734"/>
                  <a:pt x="0" y="27432"/>
                </a:cubicBezTo>
                <a:cubicBezTo>
                  <a:pt x="988" y="17221"/>
                  <a:pt x="-970" y="7538"/>
                  <a:pt x="0" y="0"/>
                </a:cubicBezTo>
                <a:close/>
              </a:path>
              <a:path w="6281928" h="27432"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725" y="11634"/>
                  <a:pt x="6283131" y="16994"/>
                  <a:pt x="6281928" y="27432"/>
                </a:cubicBezTo>
                <a:cubicBezTo>
                  <a:pt x="6036108" y="24483"/>
                  <a:pt x="5743611" y="19559"/>
                  <a:pt x="5583936" y="27432"/>
                </a:cubicBezTo>
                <a:cubicBezTo>
                  <a:pt x="5424261" y="35305"/>
                  <a:pt x="5250533" y="8965"/>
                  <a:pt x="4948763" y="27432"/>
                </a:cubicBezTo>
                <a:cubicBezTo>
                  <a:pt x="4646993" y="45899"/>
                  <a:pt x="4354673" y="16709"/>
                  <a:pt x="4125133" y="27432"/>
                </a:cubicBezTo>
                <a:cubicBezTo>
                  <a:pt x="3895593" y="38156"/>
                  <a:pt x="3570246" y="38353"/>
                  <a:pt x="3301502" y="27432"/>
                </a:cubicBezTo>
                <a:cubicBezTo>
                  <a:pt x="3032758" y="16511"/>
                  <a:pt x="2955340" y="21049"/>
                  <a:pt x="2729149" y="27432"/>
                </a:cubicBezTo>
                <a:cubicBezTo>
                  <a:pt x="2502958" y="33815"/>
                  <a:pt x="2269423" y="12286"/>
                  <a:pt x="2031157" y="27432"/>
                </a:cubicBezTo>
                <a:cubicBezTo>
                  <a:pt x="1792891" y="42578"/>
                  <a:pt x="1484731" y="31266"/>
                  <a:pt x="1207526" y="27432"/>
                </a:cubicBezTo>
                <a:cubicBezTo>
                  <a:pt x="930321" y="23598"/>
                  <a:pt x="560231" y="-24258"/>
                  <a:pt x="0" y="27432"/>
                </a:cubicBezTo>
                <a:cubicBezTo>
                  <a:pt x="894" y="14250"/>
                  <a:pt x="667" y="11053"/>
                  <a:pt x="0" y="0"/>
                </a:cubicBezTo>
                <a:close/>
              </a:path>
            </a:pathLst>
          </a:custGeom>
          <a:solidFill>
            <a:srgbClr val="C35E4D"/>
          </a:solidFill>
          <a:ln w="41275" cap="rnd">
            <a:solidFill>
              <a:srgbClr val="C35E4D"/>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76015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C4AF0-A540-4C94-B606-E9848F20EF3E}"/>
              </a:ext>
            </a:extLst>
          </p:cNvPr>
          <p:cNvSpPr>
            <a:spLocks noGrp="1"/>
          </p:cNvSpPr>
          <p:nvPr>
            <p:ph type="title"/>
          </p:nvPr>
        </p:nvSpPr>
        <p:spPr/>
        <p:txBody>
          <a:bodyPr/>
          <a:lstStyle/>
          <a:p>
            <a:r>
              <a:rPr lang="en-US" dirty="0"/>
              <a:t>Tip #4</a:t>
            </a:r>
          </a:p>
        </p:txBody>
      </p:sp>
      <p:sp>
        <p:nvSpPr>
          <p:cNvPr id="3" name="Content Placeholder 2">
            <a:extLst>
              <a:ext uri="{FF2B5EF4-FFF2-40B4-BE49-F238E27FC236}">
                <a16:creationId xmlns:a16="http://schemas.microsoft.com/office/drawing/2014/main" id="{EF329F7E-FA81-4F8A-9FBE-BEBAD06261FD}"/>
              </a:ext>
            </a:extLst>
          </p:cNvPr>
          <p:cNvSpPr>
            <a:spLocks noGrp="1"/>
          </p:cNvSpPr>
          <p:nvPr>
            <p:ph idx="1"/>
          </p:nvPr>
        </p:nvSpPr>
        <p:spPr/>
        <p:txBody>
          <a:bodyPr/>
          <a:lstStyle/>
          <a:p>
            <a:r>
              <a:rPr lang="en-US" dirty="0"/>
              <a:t>Reflection is where you will receive most of your points!</a:t>
            </a:r>
          </a:p>
          <a:p>
            <a:pPr lvl="1"/>
            <a:r>
              <a:rPr lang="en-US" sz="3200" dirty="0"/>
              <a:t>But how do you be reflective?</a:t>
            </a:r>
          </a:p>
          <a:p>
            <a:pPr lvl="1"/>
            <a:endParaRPr lang="en-US" dirty="0"/>
          </a:p>
          <a:p>
            <a:r>
              <a:rPr lang="en-US" dirty="0"/>
              <a:t>Simply don’t state what you did on a given day but discuss </a:t>
            </a:r>
            <a:r>
              <a:rPr lang="en-US" b="1" dirty="0"/>
              <a:t>how what you did made you, yourself, feel </a:t>
            </a:r>
            <a:r>
              <a:rPr lang="en-US" dirty="0"/>
              <a:t>and how what you did, however small, ties into the overall goal of the research. </a:t>
            </a:r>
          </a:p>
          <a:p>
            <a:endParaRPr lang="en-US" dirty="0"/>
          </a:p>
        </p:txBody>
      </p:sp>
    </p:spTree>
    <p:extLst>
      <p:ext uri="{BB962C8B-B14F-4D97-AF65-F5344CB8AC3E}">
        <p14:creationId xmlns:p14="http://schemas.microsoft.com/office/powerpoint/2010/main" val="5121213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501FC-F2DA-4AD6-82F7-DEFB7BF1E91E}"/>
              </a:ext>
            </a:extLst>
          </p:cNvPr>
          <p:cNvSpPr>
            <a:spLocks noGrp="1"/>
          </p:cNvSpPr>
          <p:nvPr>
            <p:ph type="title"/>
          </p:nvPr>
        </p:nvSpPr>
        <p:spPr/>
        <p:txBody>
          <a:bodyPr/>
          <a:lstStyle/>
          <a:p>
            <a:r>
              <a:rPr lang="en-US" dirty="0"/>
              <a:t>Tip #4</a:t>
            </a:r>
          </a:p>
        </p:txBody>
      </p:sp>
      <p:sp>
        <p:nvSpPr>
          <p:cNvPr id="3" name="Content Placeholder 2">
            <a:extLst>
              <a:ext uri="{FF2B5EF4-FFF2-40B4-BE49-F238E27FC236}">
                <a16:creationId xmlns:a16="http://schemas.microsoft.com/office/drawing/2014/main" id="{3161E3E5-B8F9-4866-8D5E-D284AE7B581A}"/>
              </a:ext>
            </a:extLst>
          </p:cNvPr>
          <p:cNvSpPr>
            <a:spLocks noGrp="1"/>
          </p:cNvSpPr>
          <p:nvPr>
            <p:ph idx="1"/>
          </p:nvPr>
        </p:nvSpPr>
        <p:spPr/>
        <p:txBody>
          <a:bodyPr>
            <a:normAutofit/>
          </a:bodyPr>
          <a:lstStyle/>
          <a:p>
            <a:r>
              <a:rPr lang="en-US" sz="3200" dirty="0"/>
              <a:t>Reflection is: </a:t>
            </a:r>
          </a:p>
          <a:p>
            <a:pPr lvl="1"/>
            <a:r>
              <a:rPr lang="en-US" sz="3200" dirty="0"/>
              <a:t>a form of personal response to experiences, situations, events or new information.</a:t>
            </a:r>
          </a:p>
          <a:p>
            <a:pPr lvl="1"/>
            <a:r>
              <a:rPr lang="en-US" sz="3200" dirty="0"/>
              <a:t>a ‘processing' phase where thinking and learning take place.</a:t>
            </a:r>
          </a:p>
          <a:p>
            <a:endParaRPr lang="en-US" sz="3600" dirty="0"/>
          </a:p>
        </p:txBody>
      </p:sp>
    </p:spTree>
    <p:extLst>
      <p:ext uri="{BB962C8B-B14F-4D97-AF65-F5344CB8AC3E}">
        <p14:creationId xmlns:p14="http://schemas.microsoft.com/office/powerpoint/2010/main" val="30905423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3" name="Rectangle 12">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E2B2B5-FE01-45DB-BDF6-4493ECD713F5}"/>
              </a:ext>
            </a:extLst>
          </p:cNvPr>
          <p:cNvSpPr>
            <a:spLocks noGrp="1"/>
          </p:cNvSpPr>
          <p:nvPr>
            <p:ph type="title"/>
          </p:nvPr>
        </p:nvSpPr>
        <p:spPr>
          <a:xfrm>
            <a:off x="630936" y="640080"/>
            <a:ext cx="4818888" cy="1481328"/>
          </a:xfrm>
        </p:spPr>
        <p:txBody>
          <a:bodyPr vert="horz" lIns="91440" tIns="45720" rIns="91440" bIns="45720" rtlCol="0" anchor="b">
            <a:normAutofit/>
          </a:bodyPr>
          <a:lstStyle/>
          <a:p>
            <a:r>
              <a:rPr lang="en-US" sz="5600"/>
              <a:t>Tip #4</a:t>
            </a:r>
          </a:p>
        </p:txBody>
      </p:sp>
      <p:sp>
        <p:nvSpPr>
          <p:cNvPr id="15"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C35E4D"/>
          </a:solidFill>
          <a:ln w="38100" cap="rnd">
            <a:solidFill>
              <a:srgbClr val="C35E4D"/>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101710A2-4ACE-4F64-B443-FB7653A394D6}"/>
              </a:ext>
            </a:extLst>
          </p:cNvPr>
          <p:cNvSpPr>
            <a:spLocks noGrp="1"/>
          </p:cNvSpPr>
          <p:nvPr>
            <p:ph type="body" sz="half" idx="2"/>
          </p:nvPr>
        </p:nvSpPr>
        <p:spPr>
          <a:xfrm>
            <a:off x="630936" y="2660904"/>
            <a:ext cx="4818888" cy="3547872"/>
          </a:xfrm>
        </p:spPr>
        <p:txBody>
          <a:bodyPr vert="horz" lIns="91440" tIns="45720" rIns="91440" bIns="45720" rtlCol="0" anchor="t">
            <a:normAutofit/>
          </a:bodyPr>
          <a:lstStyle/>
          <a:p>
            <a:r>
              <a:rPr lang="en-US" dirty="0"/>
              <a:t>Utilize this graphic for your logs.</a:t>
            </a:r>
          </a:p>
          <a:p>
            <a:pPr marL="457200" indent="-228600">
              <a:buFont typeface="Arial" panose="020B0604020202020204" pitchFamily="34" charset="0"/>
              <a:buChar char="•"/>
            </a:pPr>
            <a:r>
              <a:rPr lang="en-US" dirty="0"/>
              <a:t>Describe what you did</a:t>
            </a:r>
          </a:p>
          <a:p>
            <a:pPr marL="457200" indent="-228600">
              <a:buFont typeface="Arial" panose="020B0604020202020204" pitchFamily="34" charset="0"/>
              <a:buChar char="•"/>
            </a:pPr>
            <a:r>
              <a:rPr lang="en-US" dirty="0"/>
              <a:t>Analyze its importance and meaning</a:t>
            </a:r>
          </a:p>
          <a:p>
            <a:pPr marL="457200" indent="-228600">
              <a:buFont typeface="Arial" panose="020B0604020202020204" pitchFamily="34" charset="0"/>
              <a:buChar char="•"/>
            </a:pPr>
            <a:r>
              <a:rPr lang="en-US" dirty="0"/>
              <a:t>Then express its personal importance</a:t>
            </a:r>
          </a:p>
        </p:txBody>
      </p:sp>
      <mc:AlternateContent xmlns:mc="http://schemas.openxmlformats.org/markup-compatibility/2006" xmlns:p14="http://schemas.microsoft.com/office/powerpoint/2010/main">
        <mc:Choice Requires="p14">
          <p:contentPart p14:bwMode="auto" r:id="rId2">
            <p14:nvContentPartPr>
              <p14:cNvPr id="17" name="Ink 16">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7" name="Ink 16">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5" name="Content Placeholder 4">
            <a:extLst>
              <a:ext uri="{FF2B5EF4-FFF2-40B4-BE49-F238E27FC236}">
                <a16:creationId xmlns:a16="http://schemas.microsoft.com/office/drawing/2014/main" id="{6B95B89F-9FE6-415C-B19F-0C27F5810130}"/>
              </a:ext>
            </a:extLst>
          </p:cNvPr>
          <p:cNvPicPr>
            <a:picLocks noGrp="1" noChangeAspect="1"/>
          </p:cNvPicPr>
          <p:nvPr>
            <p:ph idx="1"/>
          </p:nvPr>
        </p:nvPicPr>
        <p:blipFill>
          <a:blip r:embed="rId4"/>
          <a:stretch>
            <a:fillRect/>
          </a:stretch>
        </p:blipFill>
        <p:spPr>
          <a:xfrm>
            <a:off x="5664708" y="640080"/>
            <a:ext cx="6108192" cy="5894404"/>
          </a:xfrm>
          <a:prstGeom prst="rect">
            <a:avLst/>
          </a:prstGeom>
        </p:spPr>
      </p:pic>
    </p:spTree>
    <p:extLst>
      <p:ext uri="{BB962C8B-B14F-4D97-AF65-F5344CB8AC3E}">
        <p14:creationId xmlns:p14="http://schemas.microsoft.com/office/powerpoint/2010/main" val="26436601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2" name="Rectangle 11">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762753-2C8A-4C48-BDB5-3B3E28E4C44F}"/>
              </a:ext>
            </a:extLst>
          </p:cNvPr>
          <p:cNvSpPr>
            <a:spLocks noGrp="1"/>
          </p:cNvSpPr>
          <p:nvPr>
            <p:ph type="title"/>
          </p:nvPr>
        </p:nvSpPr>
        <p:spPr>
          <a:xfrm>
            <a:off x="838200" y="1122362"/>
            <a:ext cx="6281928" cy="4135437"/>
          </a:xfrm>
        </p:spPr>
        <p:txBody>
          <a:bodyPr vert="horz" lIns="91440" tIns="45720" rIns="91440" bIns="45720" rtlCol="0" anchor="b">
            <a:normAutofit/>
          </a:bodyPr>
          <a:lstStyle/>
          <a:p>
            <a:r>
              <a:rPr lang="en-US" sz="8800" dirty="0"/>
              <a:t>Conclusion</a:t>
            </a:r>
          </a:p>
        </p:txBody>
      </p:sp>
      <p:sp>
        <p:nvSpPr>
          <p:cNvPr id="14"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rgbClr val="C35E4D"/>
          </a:solidFill>
          <a:ln w="57150">
            <a:solidFill>
              <a:srgbClr val="C35E4D"/>
            </a:solidFill>
            <a:extLst>
              <a:ext uri="{C807C97D-BFC1-408E-A445-0C87EB9F89A2}">
                <ask:lineSketchStyleProps xmlns:ask="http://schemas.microsoft.com/office/drawing/2018/sketchyshapes" xmln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CEDBD49C-17A5-45F2-ADD5-ED41A7EB3B6D}"/>
              </a:ext>
            </a:extLst>
          </p:cNvPr>
          <p:cNvSpPr>
            <a:spLocks noGrp="1"/>
          </p:cNvSpPr>
          <p:nvPr>
            <p:ph type="body" idx="1"/>
          </p:nvPr>
        </p:nvSpPr>
        <p:spPr>
          <a:xfrm>
            <a:off x="7928114" y="1232452"/>
            <a:ext cx="3200400" cy="3850919"/>
          </a:xfrm>
        </p:spPr>
        <p:txBody>
          <a:bodyPr vert="horz" lIns="91440" tIns="45720" rIns="91440" bIns="45720" rtlCol="0" anchor="b">
            <a:normAutofit/>
          </a:bodyPr>
          <a:lstStyle/>
          <a:p>
            <a:endParaRPr lang="en-US" sz="3200">
              <a:solidFill>
                <a:schemeClr val="bg1"/>
              </a:solidFill>
            </a:endParaRPr>
          </a:p>
        </p:txBody>
      </p:sp>
      <p:sp>
        <p:nvSpPr>
          <p:cNvPr id="16" name="Rectangle 6">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27432"/>
          </a:xfrm>
          <a:custGeom>
            <a:avLst/>
            <a:gdLst>
              <a:gd name="connsiteX0" fmla="*/ 0 w 6281928"/>
              <a:gd name="connsiteY0" fmla="*/ 0 h 27432"/>
              <a:gd name="connsiteX1" fmla="*/ 572353 w 6281928"/>
              <a:gd name="connsiteY1" fmla="*/ 0 h 27432"/>
              <a:gd name="connsiteX2" fmla="*/ 1207526 w 6281928"/>
              <a:gd name="connsiteY2" fmla="*/ 0 h 27432"/>
              <a:gd name="connsiteX3" fmla="*/ 1779880 w 6281928"/>
              <a:gd name="connsiteY3" fmla="*/ 0 h 27432"/>
              <a:gd name="connsiteX4" fmla="*/ 2540691 w 6281928"/>
              <a:gd name="connsiteY4" fmla="*/ 0 h 27432"/>
              <a:gd name="connsiteX5" fmla="*/ 3238683 w 6281928"/>
              <a:gd name="connsiteY5" fmla="*/ 0 h 27432"/>
              <a:gd name="connsiteX6" fmla="*/ 3936675 w 6281928"/>
              <a:gd name="connsiteY6" fmla="*/ 0 h 27432"/>
              <a:gd name="connsiteX7" fmla="*/ 4760305 w 6281928"/>
              <a:gd name="connsiteY7" fmla="*/ 0 h 27432"/>
              <a:gd name="connsiteX8" fmla="*/ 5521117 w 6281928"/>
              <a:gd name="connsiteY8" fmla="*/ 0 h 27432"/>
              <a:gd name="connsiteX9" fmla="*/ 6281928 w 6281928"/>
              <a:gd name="connsiteY9" fmla="*/ 0 h 27432"/>
              <a:gd name="connsiteX10" fmla="*/ 6281928 w 6281928"/>
              <a:gd name="connsiteY10" fmla="*/ 27432 h 27432"/>
              <a:gd name="connsiteX11" fmla="*/ 5772394 w 6281928"/>
              <a:gd name="connsiteY11" fmla="*/ 27432 h 27432"/>
              <a:gd name="connsiteX12" fmla="*/ 5200040 w 6281928"/>
              <a:gd name="connsiteY12" fmla="*/ 27432 h 27432"/>
              <a:gd name="connsiteX13" fmla="*/ 4439229 w 6281928"/>
              <a:gd name="connsiteY13" fmla="*/ 27432 h 27432"/>
              <a:gd name="connsiteX14" fmla="*/ 3615599 w 6281928"/>
              <a:gd name="connsiteY14" fmla="*/ 27432 h 27432"/>
              <a:gd name="connsiteX15" fmla="*/ 2980426 w 6281928"/>
              <a:gd name="connsiteY15" fmla="*/ 27432 h 27432"/>
              <a:gd name="connsiteX16" fmla="*/ 2156795 w 6281928"/>
              <a:gd name="connsiteY16" fmla="*/ 27432 h 27432"/>
              <a:gd name="connsiteX17" fmla="*/ 1584442 w 6281928"/>
              <a:gd name="connsiteY17" fmla="*/ 27432 h 27432"/>
              <a:gd name="connsiteX18" fmla="*/ 1074908 w 6281928"/>
              <a:gd name="connsiteY18" fmla="*/ 27432 h 27432"/>
              <a:gd name="connsiteX19" fmla="*/ 0 w 6281928"/>
              <a:gd name="connsiteY19" fmla="*/ 27432 h 27432"/>
              <a:gd name="connsiteX20" fmla="*/ 0 w 6281928"/>
              <a:gd name="connsiteY2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27432"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764" y="13055"/>
                  <a:pt x="6281755" y="18641"/>
                  <a:pt x="6281928" y="27432"/>
                </a:cubicBezTo>
                <a:cubicBezTo>
                  <a:pt x="6078981" y="17572"/>
                  <a:pt x="5961061" y="11434"/>
                  <a:pt x="5772394" y="27432"/>
                </a:cubicBezTo>
                <a:cubicBezTo>
                  <a:pt x="5583727" y="43430"/>
                  <a:pt x="5329968" y="33352"/>
                  <a:pt x="5200040" y="27432"/>
                </a:cubicBezTo>
                <a:cubicBezTo>
                  <a:pt x="5070112" y="21512"/>
                  <a:pt x="4793288" y="30214"/>
                  <a:pt x="4439229" y="27432"/>
                </a:cubicBezTo>
                <a:cubicBezTo>
                  <a:pt x="4085170" y="24650"/>
                  <a:pt x="3813765" y="-7322"/>
                  <a:pt x="3615599" y="27432"/>
                </a:cubicBezTo>
                <a:cubicBezTo>
                  <a:pt x="3417433" y="62186"/>
                  <a:pt x="3133643" y="29871"/>
                  <a:pt x="2980426" y="27432"/>
                </a:cubicBezTo>
                <a:cubicBezTo>
                  <a:pt x="2827209" y="24993"/>
                  <a:pt x="2380685" y="60994"/>
                  <a:pt x="2156795" y="27432"/>
                </a:cubicBezTo>
                <a:cubicBezTo>
                  <a:pt x="1932905" y="-6130"/>
                  <a:pt x="1716744" y="7746"/>
                  <a:pt x="1584442" y="27432"/>
                </a:cubicBezTo>
                <a:cubicBezTo>
                  <a:pt x="1452140" y="47118"/>
                  <a:pt x="1280887" y="21894"/>
                  <a:pt x="1074908" y="27432"/>
                </a:cubicBezTo>
                <a:cubicBezTo>
                  <a:pt x="868929" y="32970"/>
                  <a:pt x="318124" y="-8734"/>
                  <a:pt x="0" y="27432"/>
                </a:cubicBezTo>
                <a:cubicBezTo>
                  <a:pt x="988" y="17221"/>
                  <a:pt x="-970" y="7538"/>
                  <a:pt x="0" y="0"/>
                </a:cubicBezTo>
                <a:close/>
              </a:path>
              <a:path w="6281928" h="27432"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725" y="11634"/>
                  <a:pt x="6283131" y="16994"/>
                  <a:pt x="6281928" y="27432"/>
                </a:cubicBezTo>
                <a:cubicBezTo>
                  <a:pt x="6036108" y="24483"/>
                  <a:pt x="5743611" y="19559"/>
                  <a:pt x="5583936" y="27432"/>
                </a:cubicBezTo>
                <a:cubicBezTo>
                  <a:pt x="5424261" y="35305"/>
                  <a:pt x="5250533" y="8965"/>
                  <a:pt x="4948763" y="27432"/>
                </a:cubicBezTo>
                <a:cubicBezTo>
                  <a:pt x="4646993" y="45899"/>
                  <a:pt x="4354673" y="16709"/>
                  <a:pt x="4125133" y="27432"/>
                </a:cubicBezTo>
                <a:cubicBezTo>
                  <a:pt x="3895593" y="38156"/>
                  <a:pt x="3570246" y="38353"/>
                  <a:pt x="3301502" y="27432"/>
                </a:cubicBezTo>
                <a:cubicBezTo>
                  <a:pt x="3032758" y="16511"/>
                  <a:pt x="2955340" y="21049"/>
                  <a:pt x="2729149" y="27432"/>
                </a:cubicBezTo>
                <a:cubicBezTo>
                  <a:pt x="2502958" y="33815"/>
                  <a:pt x="2269423" y="12286"/>
                  <a:pt x="2031157" y="27432"/>
                </a:cubicBezTo>
                <a:cubicBezTo>
                  <a:pt x="1792891" y="42578"/>
                  <a:pt x="1484731" y="31266"/>
                  <a:pt x="1207526" y="27432"/>
                </a:cubicBezTo>
                <a:cubicBezTo>
                  <a:pt x="930321" y="23598"/>
                  <a:pt x="560231" y="-24258"/>
                  <a:pt x="0" y="27432"/>
                </a:cubicBezTo>
                <a:cubicBezTo>
                  <a:pt x="894" y="14250"/>
                  <a:pt x="667" y="11053"/>
                  <a:pt x="0" y="0"/>
                </a:cubicBezTo>
                <a:close/>
              </a:path>
            </a:pathLst>
          </a:custGeom>
          <a:solidFill>
            <a:srgbClr val="C35E4D"/>
          </a:solidFill>
          <a:ln w="41275" cap="rnd">
            <a:solidFill>
              <a:srgbClr val="C35E4D"/>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92268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D95B2A-2300-4148-9983-2443E2426DC5}"/>
              </a:ext>
            </a:extLst>
          </p:cNvPr>
          <p:cNvSpPr>
            <a:spLocks noGrp="1"/>
          </p:cNvSpPr>
          <p:nvPr>
            <p:ph type="title"/>
          </p:nvPr>
        </p:nvSpPr>
        <p:spPr>
          <a:xfrm>
            <a:off x="576072" y="238539"/>
            <a:ext cx="11018520" cy="1434415"/>
          </a:xfrm>
        </p:spPr>
        <p:txBody>
          <a:bodyPr anchor="b">
            <a:normAutofit/>
          </a:bodyPr>
          <a:lstStyle/>
          <a:p>
            <a:pPr>
              <a:lnSpc>
                <a:spcPct val="90000"/>
              </a:lnSpc>
            </a:pPr>
            <a:r>
              <a:rPr lang="en-US" sz="6100"/>
              <a:t>For starters, DO NOT STRESS</a:t>
            </a:r>
          </a:p>
        </p:txBody>
      </p:sp>
      <p:sp>
        <p:nvSpPr>
          <p:cNvPr id="73"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5E4D"/>
          </a:solidFill>
          <a:ln w="38100" cap="rnd">
            <a:solidFill>
              <a:srgbClr val="C35E4D"/>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0FAF42-CB49-430A-B80C-0D4ACEACD845}"/>
              </a:ext>
            </a:extLst>
          </p:cNvPr>
          <p:cNvSpPr>
            <a:spLocks noGrp="1"/>
          </p:cNvSpPr>
          <p:nvPr>
            <p:ph idx="1"/>
          </p:nvPr>
        </p:nvSpPr>
        <p:spPr>
          <a:xfrm>
            <a:off x="572493" y="2071316"/>
            <a:ext cx="6713552" cy="4119172"/>
          </a:xfrm>
        </p:spPr>
        <p:txBody>
          <a:bodyPr anchor="t">
            <a:normAutofit/>
          </a:bodyPr>
          <a:lstStyle/>
          <a:p>
            <a:r>
              <a:rPr lang="en-US" dirty="0"/>
              <a:t>Keeping a log of your work is by the far the easiest aspect of this course, just follow these helpful tips and you’ll blow Cambridge away with your </a:t>
            </a:r>
            <a:r>
              <a:rPr lang="en-US"/>
              <a:t>writing! </a:t>
            </a:r>
            <a:endParaRPr lang="en-US" dirty="0"/>
          </a:p>
          <a:p>
            <a:r>
              <a:rPr lang="en-US" dirty="0"/>
              <a:t>Also, you are the best of the best! AS Global gave you the basics, now all you have to do is refine them and execute.</a:t>
            </a:r>
          </a:p>
        </p:txBody>
      </p:sp>
      <p:pic>
        <p:nvPicPr>
          <p:cNvPr id="3074" name="Picture 2" descr="Chill af | Spongebob painting, Funny paintings, Spongebob wallpaper">
            <a:extLst>
              <a:ext uri="{FF2B5EF4-FFF2-40B4-BE49-F238E27FC236}">
                <a16:creationId xmlns:a16="http://schemas.microsoft.com/office/drawing/2014/main" id="{2034E6D5-0E19-45DD-B5D5-89EDE9A7C8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303" r="10985" b="1"/>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256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762462-1D20-44AD-9FE6-534234C15EF8}"/>
              </a:ext>
            </a:extLst>
          </p:cNvPr>
          <p:cNvSpPr>
            <a:spLocks noGrp="1"/>
          </p:cNvSpPr>
          <p:nvPr>
            <p:ph type="title"/>
          </p:nvPr>
        </p:nvSpPr>
        <p:spPr/>
        <p:txBody>
          <a:bodyPr/>
          <a:lstStyle/>
          <a:p>
            <a:r>
              <a:rPr lang="en-US" dirty="0"/>
              <a:t>Example</a:t>
            </a:r>
          </a:p>
        </p:txBody>
      </p:sp>
      <p:sp>
        <p:nvSpPr>
          <p:cNvPr id="5" name="Content Placeholder 4">
            <a:extLst>
              <a:ext uri="{FF2B5EF4-FFF2-40B4-BE49-F238E27FC236}">
                <a16:creationId xmlns:a16="http://schemas.microsoft.com/office/drawing/2014/main" id="{2335F9EF-E929-4412-9903-BD09BA6A96FB}"/>
              </a:ext>
            </a:extLst>
          </p:cNvPr>
          <p:cNvSpPr>
            <a:spLocks noGrp="1"/>
          </p:cNvSpPr>
          <p:nvPr>
            <p:ph idx="1"/>
          </p:nvPr>
        </p:nvSpPr>
        <p:spPr>
          <a:xfrm>
            <a:off x="838200" y="1999722"/>
            <a:ext cx="10515600" cy="4251960"/>
          </a:xfrm>
        </p:spPr>
        <p:txBody>
          <a:bodyPr>
            <a:normAutofit lnSpcReduction="10000"/>
          </a:bodyPr>
          <a:lstStyle/>
          <a:p>
            <a:pPr marL="0" indent="0">
              <a:buNone/>
            </a:pPr>
            <a:endParaRPr lang="en-US" dirty="0"/>
          </a:p>
          <a:p>
            <a:pPr marL="0" indent="0">
              <a:buNone/>
            </a:pPr>
            <a:r>
              <a:rPr lang="en-US" dirty="0">
                <a:highlight>
                  <a:srgbClr val="00FFFF"/>
                </a:highlight>
              </a:rPr>
              <a:t>Today I continued to research the affirmative perspective of my paper and felt the nature of my findings warranted discussion.</a:t>
            </a:r>
            <a:r>
              <a:rPr lang="en-US" dirty="0"/>
              <a:t> </a:t>
            </a:r>
            <a:r>
              <a:rPr lang="en-US" dirty="0">
                <a:highlight>
                  <a:srgbClr val="FF00FF"/>
                </a:highlight>
              </a:rPr>
              <a:t>I recognized that the lack of primary research is a limitation to my research report. Primary data, if collected and used in the right way, is more convincing than reproduced data for a number of obvious reasons. However, the nature of this topic lends itself to desk research </a:t>
            </a:r>
            <a:r>
              <a:rPr lang="en-US" b="1" dirty="0">
                <a:highlight>
                  <a:srgbClr val="FF00FF"/>
                </a:highlight>
              </a:rPr>
              <a:t>because of the fact that </a:t>
            </a:r>
            <a:r>
              <a:rPr lang="en-US" dirty="0">
                <a:highlight>
                  <a:srgbClr val="FF00FF"/>
                </a:highlight>
              </a:rPr>
              <a:t>it would be extremely difficult to implement properly and not to mention dangerous for a student such as myself to collect data within the parameters of this </a:t>
            </a:r>
            <a:r>
              <a:rPr lang="en-US" dirty="0"/>
              <a:t>. To compensate for this limitation, </a:t>
            </a:r>
            <a:r>
              <a:rPr lang="en-US" dirty="0">
                <a:highlight>
                  <a:srgbClr val="FFFF00"/>
                </a:highlight>
              </a:rPr>
              <a:t>I feel my report utilizes the best sources and expertise available in the field who did conduct their own research. In all, </a:t>
            </a:r>
            <a:r>
              <a:rPr lang="en-US" b="1" dirty="0">
                <a:highlight>
                  <a:srgbClr val="FFFF00"/>
                </a:highlight>
              </a:rPr>
              <a:t>I am confident </a:t>
            </a:r>
            <a:r>
              <a:rPr lang="en-US" dirty="0">
                <a:highlight>
                  <a:srgbClr val="FFFF00"/>
                </a:highlight>
              </a:rPr>
              <a:t>that this limitation will be corrected during the research process and the overall quality of the paper will not be affected, and I will be able to deliver my best work.</a:t>
            </a:r>
          </a:p>
        </p:txBody>
      </p:sp>
      <p:sp>
        <p:nvSpPr>
          <p:cNvPr id="6" name="TextBox 5">
            <a:extLst>
              <a:ext uri="{FF2B5EF4-FFF2-40B4-BE49-F238E27FC236}">
                <a16:creationId xmlns:a16="http://schemas.microsoft.com/office/drawing/2014/main" id="{85269292-F48C-4A8F-91A9-1CDD38FC822A}"/>
              </a:ext>
            </a:extLst>
          </p:cNvPr>
          <p:cNvSpPr txBox="1"/>
          <p:nvPr/>
        </p:nvSpPr>
        <p:spPr>
          <a:xfrm rot="20678465">
            <a:off x="33883" y="1768890"/>
            <a:ext cx="1526380" cy="461665"/>
          </a:xfrm>
          <a:prstGeom prst="rect">
            <a:avLst/>
          </a:prstGeom>
          <a:noFill/>
        </p:spPr>
        <p:txBody>
          <a:bodyPr wrap="none" rtlCol="0">
            <a:spAutoFit/>
          </a:bodyPr>
          <a:lstStyle/>
          <a:p>
            <a:r>
              <a:rPr lang="en-US" sz="2400" b="1" dirty="0"/>
              <a:t>State what you did</a:t>
            </a:r>
          </a:p>
        </p:txBody>
      </p:sp>
      <p:sp>
        <p:nvSpPr>
          <p:cNvPr id="7" name="TextBox 6">
            <a:extLst>
              <a:ext uri="{FF2B5EF4-FFF2-40B4-BE49-F238E27FC236}">
                <a16:creationId xmlns:a16="http://schemas.microsoft.com/office/drawing/2014/main" id="{F23AD5B6-F014-4C3A-91C4-5C0AEEE5FCC0}"/>
              </a:ext>
            </a:extLst>
          </p:cNvPr>
          <p:cNvSpPr txBox="1"/>
          <p:nvPr/>
        </p:nvSpPr>
        <p:spPr>
          <a:xfrm rot="1376756">
            <a:off x="10557990" y="2174165"/>
            <a:ext cx="1607620" cy="461665"/>
          </a:xfrm>
          <a:prstGeom prst="rect">
            <a:avLst/>
          </a:prstGeom>
          <a:noFill/>
        </p:spPr>
        <p:txBody>
          <a:bodyPr wrap="none" rtlCol="0">
            <a:spAutoFit/>
          </a:bodyPr>
          <a:lstStyle/>
          <a:p>
            <a:r>
              <a:rPr lang="en-US" sz="2400" b="1" dirty="0"/>
              <a:t>Analyze its meaning</a:t>
            </a:r>
          </a:p>
        </p:txBody>
      </p:sp>
      <p:sp>
        <p:nvSpPr>
          <p:cNvPr id="8" name="TextBox 7">
            <a:extLst>
              <a:ext uri="{FF2B5EF4-FFF2-40B4-BE49-F238E27FC236}">
                <a16:creationId xmlns:a16="http://schemas.microsoft.com/office/drawing/2014/main" id="{13FCDC1B-A86A-4C61-B0F6-2F12CB826E54}"/>
              </a:ext>
            </a:extLst>
          </p:cNvPr>
          <p:cNvSpPr txBox="1"/>
          <p:nvPr/>
        </p:nvSpPr>
        <p:spPr>
          <a:xfrm rot="1466628">
            <a:off x="10753573" y="5840951"/>
            <a:ext cx="735394" cy="523220"/>
          </a:xfrm>
          <a:prstGeom prst="rect">
            <a:avLst/>
          </a:prstGeom>
          <a:noFill/>
        </p:spPr>
        <p:txBody>
          <a:bodyPr wrap="none" rtlCol="0">
            <a:spAutoFit/>
          </a:bodyPr>
          <a:lstStyle/>
          <a:p>
            <a:r>
              <a:rPr lang="en-US" sz="2800" b="1" dirty="0"/>
              <a:t>Reflect</a:t>
            </a:r>
          </a:p>
        </p:txBody>
      </p:sp>
      <p:cxnSp>
        <p:nvCxnSpPr>
          <p:cNvPr id="10" name="Straight Arrow Connector 9">
            <a:extLst>
              <a:ext uri="{FF2B5EF4-FFF2-40B4-BE49-F238E27FC236}">
                <a16:creationId xmlns:a16="http://schemas.microsoft.com/office/drawing/2014/main" id="{32D7F173-6444-49D2-B0C0-70F4BDE77F9D}"/>
              </a:ext>
            </a:extLst>
          </p:cNvPr>
          <p:cNvCxnSpPr/>
          <p:nvPr/>
        </p:nvCxnSpPr>
        <p:spPr>
          <a:xfrm>
            <a:off x="363255" y="2404997"/>
            <a:ext cx="474945" cy="3256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9AFB511-1141-42FA-9622-672555FE5404}"/>
              </a:ext>
            </a:extLst>
          </p:cNvPr>
          <p:cNvCxnSpPr/>
          <p:nvPr/>
        </p:nvCxnSpPr>
        <p:spPr>
          <a:xfrm>
            <a:off x="1189973" y="2192055"/>
            <a:ext cx="404173" cy="232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1FE01A6-6EF1-4B16-B11D-038BACED807F}"/>
              </a:ext>
            </a:extLst>
          </p:cNvPr>
          <p:cNvCxnSpPr/>
          <p:nvPr/>
        </p:nvCxnSpPr>
        <p:spPr>
          <a:xfrm flipH="1" flipV="1">
            <a:off x="9381995" y="5824603"/>
            <a:ext cx="1296281" cy="374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9FD941A-48F1-44D5-843A-B02EB21530CE}"/>
              </a:ext>
            </a:extLst>
          </p:cNvPr>
          <p:cNvCxnSpPr/>
          <p:nvPr/>
        </p:nvCxnSpPr>
        <p:spPr>
          <a:xfrm flipH="1" flipV="1">
            <a:off x="11121270" y="5403212"/>
            <a:ext cx="232530" cy="3090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EA5AE0-F636-468D-9D0E-8879F483D34D}"/>
              </a:ext>
            </a:extLst>
          </p:cNvPr>
          <p:cNvCxnSpPr>
            <a:cxnSpLocks/>
          </p:cNvCxnSpPr>
          <p:nvPr/>
        </p:nvCxnSpPr>
        <p:spPr>
          <a:xfrm flipH="1">
            <a:off x="11448790" y="2930941"/>
            <a:ext cx="379955" cy="5888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3C7BE91-3441-477A-B5F1-F4FD2CC1C578}"/>
              </a:ext>
            </a:extLst>
          </p:cNvPr>
          <p:cNvCxnSpPr/>
          <p:nvPr/>
        </p:nvCxnSpPr>
        <p:spPr>
          <a:xfrm>
            <a:off x="10935222" y="2424454"/>
            <a:ext cx="0" cy="506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09691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61D6D-28F7-4322-BA3B-05938D8C06EB}"/>
              </a:ext>
            </a:extLst>
          </p:cNvPr>
          <p:cNvSpPr>
            <a:spLocks noGrp="1"/>
          </p:cNvSpPr>
          <p:nvPr>
            <p:ph type="title"/>
          </p:nvPr>
        </p:nvSpPr>
        <p:spPr/>
        <p:txBody>
          <a:bodyPr/>
          <a:lstStyle/>
          <a:p>
            <a:r>
              <a:rPr lang="en-US" dirty="0"/>
              <a:t>What did we learn?</a:t>
            </a:r>
          </a:p>
        </p:txBody>
      </p:sp>
      <p:sp>
        <p:nvSpPr>
          <p:cNvPr id="3" name="Content Placeholder 2">
            <a:extLst>
              <a:ext uri="{FF2B5EF4-FFF2-40B4-BE49-F238E27FC236}">
                <a16:creationId xmlns:a16="http://schemas.microsoft.com/office/drawing/2014/main" id="{560693D3-FB13-41BD-BA35-A7DBDC3EFF47}"/>
              </a:ext>
            </a:extLst>
          </p:cNvPr>
          <p:cNvSpPr>
            <a:spLocks noGrp="1"/>
          </p:cNvSpPr>
          <p:nvPr>
            <p:ph idx="1"/>
          </p:nvPr>
        </p:nvSpPr>
        <p:spPr>
          <a:xfrm>
            <a:off x="838200" y="1966962"/>
            <a:ext cx="10515600" cy="4251960"/>
          </a:xfrm>
        </p:spPr>
        <p:txBody>
          <a:bodyPr/>
          <a:lstStyle/>
          <a:p>
            <a:r>
              <a:rPr lang="en-US" sz="4000" dirty="0"/>
              <a:t>Don’t fall behind, your quality of work will only lessen.</a:t>
            </a:r>
          </a:p>
          <a:p>
            <a:r>
              <a:rPr lang="en-US" sz="4000" dirty="0"/>
              <a:t>Don’t be afraid to exaggerate and make things up to embellish your logs.</a:t>
            </a:r>
          </a:p>
          <a:p>
            <a:r>
              <a:rPr lang="en-US" sz="4000" dirty="0"/>
              <a:t>Be careful to employ particular language and style to rack up the points.</a:t>
            </a:r>
          </a:p>
          <a:p>
            <a:r>
              <a:rPr lang="en-US" sz="4000" dirty="0"/>
              <a:t>Be reflective!</a:t>
            </a:r>
          </a:p>
          <a:p>
            <a:pPr marL="0" indent="0">
              <a:buNone/>
            </a:pPr>
            <a:endParaRPr lang="en-US" dirty="0"/>
          </a:p>
          <a:p>
            <a:endParaRPr lang="en-US" dirty="0"/>
          </a:p>
        </p:txBody>
      </p:sp>
    </p:spTree>
    <p:extLst>
      <p:ext uri="{BB962C8B-B14F-4D97-AF65-F5344CB8AC3E}">
        <p14:creationId xmlns:p14="http://schemas.microsoft.com/office/powerpoint/2010/main" val="30932429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73" name="Rectangle 72">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C4B661-B849-4A8B-8039-CC48D6DC1D79}"/>
              </a:ext>
            </a:extLst>
          </p:cNvPr>
          <p:cNvSpPr>
            <a:spLocks noGrp="1"/>
          </p:cNvSpPr>
          <p:nvPr>
            <p:ph type="title"/>
          </p:nvPr>
        </p:nvSpPr>
        <p:spPr>
          <a:xfrm>
            <a:off x="890338" y="640080"/>
            <a:ext cx="3734014" cy="3566160"/>
          </a:xfrm>
        </p:spPr>
        <p:txBody>
          <a:bodyPr vert="horz" lIns="91440" tIns="45720" rIns="91440" bIns="45720" rtlCol="0" anchor="b">
            <a:normAutofit/>
          </a:bodyPr>
          <a:lstStyle/>
          <a:p>
            <a:r>
              <a:rPr lang="en-US" sz="8000" dirty="0"/>
              <a:t>The End</a:t>
            </a:r>
          </a:p>
        </p:txBody>
      </p:sp>
      <p:sp>
        <p:nvSpPr>
          <p:cNvPr id="75"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C35E4D"/>
          </a:solidFill>
          <a:ln w="38100" cap="rnd">
            <a:solidFill>
              <a:srgbClr val="C35E4D"/>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What Does you rock Mean? | Slang by Dictionary.com">
            <a:extLst>
              <a:ext uri="{FF2B5EF4-FFF2-40B4-BE49-F238E27FC236}">
                <a16:creationId xmlns:a16="http://schemas.microsoft.com/office/drawing/2014/main" id="{F0837B5E-0280-4BEC-8804-1D47805C36D3}"/>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 b="30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31948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37" name="Rectangle 30">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40BAA3-099D-4EE9-8075-BA003C43F211}"/>
              </a:ext>
            </a:extLst>
          </p:cNvPr>
          <p:cNvSpPr>
            <a:spLocks noGrp="1"/>
          </p:cNvSpPr>
          <p:nvPr>
            <p:ph type="title"/>
          </p:nvPr>
        </p:nvSpPr>
        <p:spPr>
          <a:xfrm>
            <a:off x="838200" y="1122362"/>
            <a:ext cx="6281928" cy="4135437"/>
          </a:xfrm>
        </p:spPr>
        <p:txBody>
          <a:bodyPr vert="horz" lIns="91440" tIns="45720" rIns="91440" bIns="45720" rtlCol="0" anchor="b">
            <a:normAutofit/>
          </a:bodyPr>
          <a:lstStyle/>
          <a:p>
            <a:r>
              <a:rPr lang="en-US" sz="8800"/>
              <a:t>Tip #1:</a:t>
            </a:r>
            <a:br>
              <a:rPr lang="en-US" sz="8800"/>
            </a:br>
            <a:r>
              <a:rPr lang="en-US" sz="8800"/>
              <a:t>Don’t Fall Behind</a:t>
            </a:r>
            <a:endParaRPr lang="en-US" sz="8800" dirty="0"/>
          </a:p>
        </p:txBody>
      </p:sp>
      <p:sp>
        <p:nvSpPr>
          <p:cNvPr id="38"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rgbClr val="C35E4D"/>
          </a:solidFill>
          <a:ln w="57150">
            <a:solidFill>
              <a:srgbClr val="C35E4D"/>
            </a:solidFill>
            <a:extLst>
              <a:ext uri="{C807C97D-BFC1-408E-A445-0C87EB9F89A2}">
                <ask:lineSketchStyleProps xmlns:ask="http://schemas.microsoft.com/office/drawing/2018/sketchyshapes" xmln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27432"/>
          </a:xfrm>
          <a:custGeom>
            <a:avLst/>
            <a:gdLst>
              <a:gd name="connsiteX0" fmla="*/ 0 w 6281928"/>
              <a:gd name="connsiteY0" fmla="*/ 0 h 27432"/>
              <a:gd name="connsiteX1" fmla="*/ 572353 w 6281928"/>
              <a:gd name="connsiteY1" fmla="*/ 0 h 27432"/>
              <a:gd name="connsiteX2" fmla="*/ 1207526 w 6281928"/>
              <a:gd name="connsiteY2" fmla="*/ 0 h 27432"/>
              <a:gd name="connsiteX3" fmla="*/ 1779880 w 6281928"/>
              <a:gd name="connsiteY3" fmla="*/ 0 h 27432"/>
              <a:gd name="connsiteX4" fmla="*/ 2540691 w 6281928"/>
              <a:gd name="connsiteY4" fmla="*/ 0 h 27432"/>
              <a:gd name="connsiteX5" fmla="*/ 3238683 w 6281928"/>
              <a:gd name="connsiteY5" fmla="*/ 0 h 27432"/>
              <a:gd name="connsiteX6" fmla="*/ 3936675 w 6281928"/>
              <a:gd name="connsiteY6" fmla="*/ 0 h 27432"/>
              <a:gd name="connsiteX7" fmla="*/ 4760305 w 6281928"/>
              <a:gd name="connsiteY7" fmla="*/ 0 h 27432"/>
              <a:gd name="connsiteX8" fmla="*/ 5521117 w 6281928"/>
              <a:gd name="connsiteY8" fmla="*/ 0 h 27432"/>
              <a:gd name="connsiteX9" fmla="*/ 6281928 w 6281928"/>
              <a:gd name="connsiteY9" fmla="*/ 0 h 27432"/>
              <a:gd name="connsiteX10" fmla="*/ 6281928 w 6281928"/>
              <a:gd name="connsiteY10" fmla="*/ 27432 h 27432"/>
              <a:gd name="connsiteX11" fmla="*/ 5772394 w 6281928"/>
              <a:gd name="connsiteY11" fmla="*/ 27432 h 27432"/>
              <a:gd name="connsiteX12" fmla="*/ 5200040 w 6281928"/>
              <a:gd name="connsiteY12" fmla="*/ 27432 h 27432"/>
              <a:gd name="connsiteX13" fmla="*/ 4439229 w 6281928"/>
              <a:gd name="connsiteY13" fmla="*/ 27432 h 27432"/>
              <a:gd name="connsiteX14" fmla="*/ 3615599 w 6281928"/>
              <a:gd name="connsiteY14" fmla="*/ 27432 h 27432"/>
              <a:gd name="connsiteX15" fmla="*/ 2980426 w 6281928"/>
              <a:gd name="connsiteY15" fmla="*/ 27432 h 27432"/>
              <a:gd name="connsiteX16" fmla="*/ 2156795 w 6281928"/>
              <a:gd name="connsiteY16" fmla="*/ 27432 h 27432"/>
              <a:gd name="connsiteX17" fmla="*/ 1584442 w 6281928"/>
              <a:gd name="connsiteY17" fmla="*/ 27432 h 27432"/>
              <a:gd name="connsiteX18" fmla="*/ 1074908 w 6281928"/>
              <a:gd name="connsiteY18" fmla="*/ 27432 h 27432"/>
              <a:gd name="connsiteX19" fmla="*/ 0 w 6281928"/>
              <a:gd name="connsiteY19" fmla="*/ 27432 h 27432"/>
              <a:gd name="connsiteX20" fmla="*/ 0 w 6281928"/>
              <a:gd name="connsiteY2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27432"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764" y="13055"/>
                  <a:pt x="6281755" y="18641"/>
                  <a:pt x="6281928" y="27432"/>
                </a:cubicBezTo>
                <a:cubicBezTo>
                  <a:pt x="6078981" y="17572"/>
                  <a:pt x="5961061" y="11434"/>
                  <a:pt x="5772394" y="27432"/>
                </a:cubicBezTo>
                <a:cubicBezTo>
                  <a:pt x="5583727" y="43430"/>
                  <a:pt x="5329968" y="33352"/>
                  <a:pt x="5200040" y="27432"/>
                </a:cubicBezTo>
                <a:cubicBezTo>
                  <a:pt x="5070112" y="21512"/>
                  <a:pt x="4793288" y="30214"/>
                  <a:pt x="4439229" y="27432"/>
                </a:cubicBezTo>
                <a:cubicBezTo>
                  <a:pt x="4085170" y="24650"/>
                  <a:pt x="3813765" y="-7322"/>
                  <a:pt x="3615599" y="27432"/>
                </a:cubicBezTo>
                <a:cubicBezTo>
                  <a:pt x="3417433" y="62186"/>
                  <a:pt x="3133643" y="29871"/>
                  <a:pt x="2980426" y="27432"/>
                </a:cubicBezTo>
                <a:cubicBezTo>
                  <a:pt x="2827209" y="24993"/>
                  <a:pt x="2380685" y="60994"/>
                  <a:pt x="2156795" y="27432"/>
                </a:cubicBezTo>
                <a:cubicBezTo>
                  <a:pt x="1932905" y="-6130"/>
                  <a:pt x="1716744" y="7746"/>
                  <a:pt x="1584442" y="27432"/>
                </a:cubicBezTo>
                <a:cubicBezTo>
                  <a:pt x="1452140" y="47118"/>
                  <a:pt x="1280887" y="21894"/>
                  <a:pt x="1074908" y="27432"/>
                </a:cubicBezTo>
                <a:cubicBezTo>
                  <a:pt x="868929" y="32970"/>
                  <a:pt x="318124" y="-8734"/>
                  <a:pt x="0" y="27432"/>
                </a:cubicBezTo>
                <a:cubicBezTo>
                  <a:pt x="988" y="17221"/>
                  <a:pt x="-970" y="7538"/>
                  <a:pt x="0" y="0"/>
                </a:cubicBezTo>
                <a:close/>
              </a:path>
              <a:path w="6281928" h="27432"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725" y="11634"/>
                  <a:pt x="6283131" y="16994"/>
                  <a:pt x="6281928" y="27432"/>
                </a:cubicBezTo>
                <a:cubicBezTo>
                  <a:pt x="6036108" y="24483"/>
                  <a:pt x="5743611" y="19559"/>
                  <a:pt x="5583936" y="27432"/>
                </a:cubicBezTo>
                <a:cubicBezTo>
                  <a:pt x="5424261" y="35305"/>
                  <a:pt x="5250533" y="8965"/>
                  <a:pt x="4948763" y="27432"/>
                </a:cubicBezTo>
                <a:cubicBezTo>
                  <a:pt x="4646993" y="45899"/>
                  <a:pt x="4354673" y="16709"/>
                  <a:pt x="4125133" y="27432"/>
                </a:cubicBezTo>
                <a:cubicBezTo>
                  <a:pt x="3895593" y="38156"/>
                  <a:pt x="3570246" y="38353"/>
                  <a:pt x="3301502" y="27432"/>
                </a:cubicBezTo>
                <a:cubicBezTo>
                  <a:pt x="3032758" y="16511"/>
                  <a:pt x="2955340" y="21049"/>
                  <a:pt x="2729149" y="27432"/>
                </a:cubicBezTo>
                <a:cubicBezTo>
                  <a:pt x="2502958" y="33815"/>
                  <a:pt x="2269423" y="12286"/>
                  <a:pt x="2031157" y="27432"/>
                </a:cubicBezTo>
                <a:cubicBezTo>
                  <a:pt x="1792891" y="42578"/>
                  <a:pt x="1484731" y="31266"/>
                  <a:pt x="1207526" y="27432"/>
                </a:cubicBezTo>
                <a:cubicBezTo>
                  <a:pt x="930321" y="23598"/>
                  <a:pt x="560231" y="-24258"/>
                  <a:pt x="0" y="27432"/>
                </a:cubicBezTo>
                <a:cubicBezTo>
                  <a:pt x="894" y="14250"/>
                  <a:pt x="667" y="11053"/>
                  <a:pt x="0" y="0"/>
                </a:cubicBezTo>
                <a:close/>
              </a:path>
            </a:pathLst>
          </a:custGeom>
          <a:solidFill>
            <a:srgbClr val="C35E4D"/>
          </a:solidFill>
          <a:ln w="41275" cap="rnd">
            <a:solidFill>
              <a:srgbClr val="C35E4D"/>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89328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9A853-28A1-4DEA-9602-E58A4B0054D7}"/>
              </a:ext>
            </a:extLst>
          </p:cNvPr>
          <p:cNvSpPr>
            <a:spLocks noGrp="1"/>
          </p:cNvSpPr>
          <p:nvPr>
            <p:ph type="title"/>
          </p:nvPr>
        </p:nvSpPr>
        <p:spPr/>
        <p:txBody>
          <a:bodyPr/>
          <a:lstStyle/>
          <a:p>
            <a:r>
              <a:rPr lang="en-US" dirty="0"/>
              <a:t>Tip #1</a:t>
            </a:r>
          </a:p>
        </p:txBody>
      </p:sp>
      <p:sp>
        <p:nvSpPr>
          <p:cNvPr id="3" name="Content Placeholder 2">
            <a:extLst>
              <a:ext uri="{FF2B5EF4-FFF2-40B4-BE49-F238E27FC236}">
                <a16:creationId xmlns:a16="http://schemas.microsoft.com/office/drawing/2014/main" id="{C99CDB48-E0FA-4BD4-89C2-869D8969F867}"/>
              </a:ext>
            </a:extLst>
          </p:cNvPr>
          <p:cNvSpPr>
            <a:spLocks noGrp="1"/>
          </p:cNvSpPr>
          <p:nvPr>
            <p:ph idx="1"/>
          </p:nvPr>
        </p:nvSpPr>
        <p:spPr>
          <a:xfrm>
            <a:off x="838200" y="1690688"/>
            <a:ext cx="10515600" cy="4251960"/>
          </a:xfrm>
        </p:spPr>
        <p:txBody>
          <a:bodyPr/>
          <a:lstStyle/>
          <a:p>
            <a:r>
              <a:rPr lang="en-US" sz="3200" dirty="0"/>
              <a:t>It is very easy to forget about your daily log entries, however there are some steps that helped me remain on track after I didn’t write any log entries for two months straight.</a:t>
            </a:r>
          </a:p>
          <a:p>
            <a:r>
              <a:rPr lang="en-US" sz="3200" dirty="0"/>
              <a:t>First, write your logs at the beginning of the class!</a:t>
            </a:r>
          </a:p>
          <a:p>
            <a:pPr lvl="1"/>
            <a:r>
              <a:rPr lang="en-US" sz="3200" dirty="0"/>
              <a:t>Make your daily logs into bell work, writing what you'll be doing for that day. This will not only help you remember to remain on track in terms of your logs, but also helps to create a game plan for you to tackle your paper on a given day.</a:t>
            </a:r>
          </a:p>
          <a:p>
            <a:pPr lvl="1"/>
            <a:endParaRPr lang="en-US" dirty="0"/>
          </a:p>
        </p:txBody>
      </p:sp>
    </p:spTree>
    <p:extLst>
      <p:ext uri="{BB962C8B-B14F-4D97-AF65-F5344CB8AC3E}">
        <p14:creationId xmlns:p14="http://schemas.microsoft.com/office/powerpoint/2010/main" val="25385150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964B7-69AF-4489-82DE-9E84693C7BDA}"/>
              </a:ext>
            </a:extLst>
          </p:cNvPr>
          <p:cNvSpPr>
            <a:spLocks noGrp="1"/>
          </p:cNvSpPr>
          <p:nvPr>
            <p:ph type="title"/>
          </p:nvPr>
        </p:nvSpPr>
        <p:spPr/>
        <p:txBody>
          <a:bodyPr/>
          <a:lstStyle/>
          <a:p>
            <a:r>
              <a:rPr lang="en-US" dirty="0"/>
              <a:t>Tip #1</a:t>
            </a:r>
          </a:p>
        </p:txBody>
      </p:sp>
      <p:sp>
        <p:nvSpPr>
          <p:cNvPr id="3" name="Content Placeholder 2">
            <a:extLst>
              <a:ext uri="{FF2B5EF4-FFF2-40B4-BE49-F238E27FC236}">
                <a16:creationId xmlns:a16="http://schemas.microsoft.com/office/drawing/2014/main" id="{947026C3-92EE-4D75-99B7-1FD4C67517A6}"/>
              </a:ext>
            </a:extLst>
          </p:cNvPr>
          <p:cNvSpPr>
            <a:spLocks noGrp="1"/>
          </p:cNvSpPr>
          <p:nvPr>
            <p:ph idx="1"/>
          </p:nvPr>
        </p:nvSpPr>
        <p:spPr>
          <a:xfrm>
            <a:off x="838200" y="1690688"/>
            <a:ext cx="10515600" cy="4251960"/>
          </a:xfrm>
        </p:spPr>
        <p:txBody>
          <a:bodyPr>
            <a:normAutofit/>
          </a:bodyPr>
          <a:lstStyle/>
          <a:p>
            <a:r>
              <a:rPr lang="en-US" sz="3000" dirty="0"/>
              <a:t>AICE sucks, and you will inevitably fall behind because of your workload. This solution is for when you are behind and want to help your future self.</a:t>
            </a:r>
          </a:p>
          <a:p>
            <a:pPr lvl="1"/>
            <a:r>
              <a:rPr lang="en-US" sz="3000" dirty="0"/>
              <a:t>When I fell behind, I found it was helpful to add a few quick thoughts about what I did on a given day in my logs and not write the full entry.</a:t>
            </a:r>
          </a:p>
          <a:p>
            <a:pPr lvl="1"/>
            <a:r>
              <a:rPr lang="en-US" sz="3000" dirty="0"/>
              <a:t>This allowed me to go back to my logs during the weekend or any day I had available and expand upon what I had already written instead of trying to discuss what I had done on memory alone, making the whole process much easier!</a:t>
            </a:r>
          </a:p>
        </p:txBody>
      </p:sp>
    </p:spTree>
    <p:extLst>
      <p:ext uri="{BB962C8B-B14F-4D97-AF65-F5344CB8AC3E}">
        <p14:creationId xmlns:p14="http://schemas.microsoft.com/office/powerpoint/2010/main" val="6387352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 name="Rectangle 9">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9CFBDC-5F22-4C9C-BC1B-524B2391A684}"/>
              </a:ext>
            </a:extLst>
          </p:cNvPr>
          <p:cNvSpPr>
            <a:spLocks noGrp="1"/>
          </p:cNvSpPr>
          <p:nvPr>
            <p:ph type="title"/>
          </p:nvPr>
        </p:nvSpPr>
        <p:spPr>
          <a:xfrm>
            <a:off x="838200" y="1122362"/>
            <a:ext cx="6281928" cy="4135437"/>
          </a:xfrm>
        </p:spPr>
        <p:txBody>
          <a:bodyPr vert="horz" lIns="91440" tIns="45720" rIns="91440" bIns="45720" rtlCol="0" anchor="b">
            <a:normAutofit/>
          </a:bodyPr>
          <a:lstStyle/>
          <a:p>
            <a:pPr>
              <a:lnSpc>
                <a:spcPct val="90000"/>
              </a:lnSpc>
            </a:pPr>
            <a:r>
              <a:rPr lang="en-US" sz="7500" dirty="0"/>
              <a:t>Tip #2: Don’t Be Afraid to Make it Up</a:t>
            </a:r>
          </a:p>
        </p:txBody>
      </p:sp>
      <p:sp>
        <p:nvSpPr>
          <p:cNvPr id="12"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rgbClr val="C35E4D"/>
          </a:solidFill>
          <a:ln w="57150">
            <a:solidFill>
              <a:srgbClr val="C35E4D"/>
            </a:solidFill>
            <a:extLst>
              <a:ext uri="{C807C97D-BFC1-408E-A445-0C87EB9F89A2}">
                <ask:lineSketchStyleProps xmlns:ask="http://schemas.microsoft.com/office/drawing/2018/sketchyshapes" xmln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27432"/>
          </a:xfrm>
          <a:custGeom>
            <a:avLst/>
            <a:gdLst>
              <a:gd name="connsiteX0" fmla="*/ 0 w 6281928"/>
              <a:gd name="connsiteY0" fmla="*/ 0 h 27432"/>
              <a:gd name="connsiteX1" fmla="*/ 572353 w 6281928"/>
              <a:gd name="connsiteY1" fmla="*/ 0 h 27432"/>
              <a:gd name="connsiteX2" fmla="*/ 1207526 w 6281928"/>
              <a:gd name="connsiteY2" fmla="*/ 0 h 27432"/>
              <a:gd name="connsiteX3" fmla="*/ 1779880 w 6281928"/>
              <a:gd name="connsiteY3" fmla="*/ 0 h 27432"/>
              <a:gd name="connsiteX4" fmla="*/ 2540691 w 6281928"/>
              <a:gd name="connsiteY4" fmla="*/ 0 h 27432"/>
              <a:gd name="connsiteX5" fmla="*/ 3238683 w 6281928"/>
              <a:gd name="connsiteY5" fmla="*/ 0 h 27432"/>
              <a:gd name="connsiteX6" fmla="*/ 3936675 w 6281928"/>
              <a:gd name="connsiteY6" fmla="*/ 0 h 27432"/>
              <a:gd name="connsiteX7" fmla="*/ 4760305 w 6281928"/>
              <a:gd name="connsiteY7" fmla="*/ 0 h 27432"/>
              <a:gd name="connsiteX8" fmla="*/ 5521117 w 6281928"/>
              <a:gd name="connsiteY8" fmla="*/ 0 h 27432"/>
              <a:gd name="connsiteX9" fmla="*/ 6281928 w 6281928"/>
              <a:gd name="connsiteY9" fmla="*/ 0 h 27432"/>
              <a:gd name="connsiteX10" fmla="*/ 6281928 w 6281928"/>
              <a:gd name="connsiteY10" fmla="*/ 27432 h 27432"/>
              <a:gd name="connsiteX11" fmla="*/ 5772394 w 6281928"/>
              <a:gd name="connsiteY11" fmla="*/ 27432 h 27432"/>
              <a:gd name="connsiteX12" fmla="*/ 5200040 w 6281928"/>
              <a:gd name="connsiteY12" fmla="*/ 27432 h 27432"/>
              <a:gd name="connsiteX13" fmla="*/ 4439229 w 6281928"/>
              <a:gd name="connsiteY13" fmla="*/ 27432 h 27432"/>
              <a:gd name="connsiteX14" fmla="*/ 3615599 w 6281928"/>
              <a:gd name="connsiteY14" fmla="*/ 27432 h 27432"/>
              <a:gd name="connsiteX15" fmla="*/ 2980426 w 6281928"/>
              <a:gd name="connsiteY15" fmla="*/ 27432 h 27432"/>
              <a:gd name="connsiteX16" fmla="*/ 2156795 w 6281928"/>
              <a:gd name="connsiteY16" fmla="*/ 27432 h 27432"/>
              <a:gd name="connsiteX17" fmla="*/ 1584442 w 6281928"/>
              <a:gd name="connsiteY17" fmla="*/ 27432 h 27432"/>
              <a:gd name="connsiteX18" fmla="*/ 1074908 w 6281928"/>
              <a:gd name="connsiteY18" fmla="*/ 27432 h 27432"/>
              <a:gd name="connsiteX19" fmla="*/ 0 w 6281928"/>
              <a:gd name="connsiteY19" fmla="*/ 27432 h 27432"/>
              <a:gd name="connsiteX20" fmla="*/ 0 w 6281928"/>
              <a:gd name="connsiteY2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27432"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764" y="13055"/>
                  <a:pt x="6281755" y="18641"/>
                  <a:pt x="6281928" y="27432"/>
                </a:cubicBezTo>
                <a:cubicBezTo>
                  <a:pt x="6078981" y="17572"/>
                  <a:pt x="5961061" y="11434"/>
                  <a:pt x="5772394" y="27432"/>
                </a:cubicBezTo>
                <a:cubicBezTo>
                  <a:pt x="5583727" y="43430"/>
                  <a:pt x="5329968" y="33352"/>
                  <a:pt x="5200040" y="27432"/>
                </a:cubicBezTo>
                <a:cubicBezTo>
                  <a:pt x="5070112" y="21512"/>
                  <a:pt x="4793288" y="30214"/>
                  <a:pt x="4439229" y="27432"/>
                </a:cubicBezTo>
                <a:cubicBezTo>
                  <a:pt x="4085170" y="24650"/>
                  <a:pt x="3813765" y="-7322"/>
                  <a:pt x="3615599" y="27432"/>
                </a:cubicBezTo>
                <a:cubicBezTo>
                  <a:pt x="3417433" y="62186"/>
                  <a:pt x="3133643" y="29871"/>
                  <a:pt x="2980426" y="27432"/>
                </a:cubicBezTo>
                <a:cubicBezTo>
                  <a:pt x="2827209" y="24993"/>
                  <a:pt x="2380685" y="60994"/>
                  <a:pt x="2156795" y="27432"/>
                </a:cubicBezTo>
                <a:cubicBezTo>
                  <a:pt x="1932905" y="-6130"/>
                  <a:pt x="1716744" y="7746"/>
                  <a:pt x="1584442" y="27432"/>
                </a:cubicBezTo>
                <a:cubicBezTo>
                  <a:pt x="1452140" y="47118"/>
                  <a:pt x="1280887" y="21894"/>
                  <a:pt x="1074908" y="27432"/>
                </a:cubicBezTo>
                <a:cubicBezTo>
                  <a:pt x="868929" y="32970"/>
                  <a:pt x="318124" y="-8734"/>
                  <a:pt x="0" y="27432"/>
                </a:cubicBezTo>
                <a:cubicBezTo>
                  <a:pt x="988" y="17221"/>
                  <a:pt x="-970" y="7538"/>
                  <a:pt x="0" y="0"/>
                </a:cubicBezTo>
                <a:close/>
              </a:path>
              <a:path w="6281928" h="27432"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725" y="11634"/>
                  <a:pt x="6283131" y="16994"/>
                  <a:pt x="6281928" y="27432"/>
                </a:cubicBezTo>
                <a:cubicBezTo>
                  <a:pt x="6036108" y="24483"/>
                  <a:pt x="5743611" y="19559"/>
                  <a:pt x="5583936" y="27432"/>
                </a:cubicBezTo>
                <a:cubicBezTo>
                  <a:pt x="5424261" y="35305"/>
                  <a:pt x="5250533" y="8965"/>
                  <a:pt x="4948763" y="27432"/>
                </a:cubicBezTo>
                <a:cubicBezTo>
                  <a:pt x="4646993" y="45899"/>
                  <a:pt x="4354673" y="16709"/>
                  <a:pt x="4125133" y="27432"/>
                </a:cubicBezTo>
                <a:cubicBezTo>
                  <a:pt x="3895593" y="38156"/>
                  <a:pt x="3570246" y="38353"/>
                  <a:pt x="3301502" y="27432"/>
                </a:cubicBezTo>
                <a:cubicBezTo>
                  <a:pt x="3032758" y="16511"/>
                  <a:pt x="2955340" y="21049"/>
                  <a:pt x="2729149" y="27432"/>
                </a:cubicBezTo>
                <a:cubicBezTo>
                  <a:pt x="2502958" y="33815"/>
                  <a:pt x="2269423" y="12286"/>
                  <a:pt x="2031157" y="27432"/>
                </a:cubicBezTo>
                <a:cubicBezTo>
                  <a:pt x="1792891" y="42578"/>
                  <a:pt x="1484731" y="31266"/>
                  <a:pt x="1207526" y="27432"/>
                </a:cubicBezTo>
                <a:cubicBezTo>
                  <a:pt x="930321" y="23598"/>
                  <a:pt x="560231" y="-24258"/>
                  <a:pt x="0" y="27432"/>
                </a:cubicBezTo>
                <a:cubicBezTo>
                  <a:pt x="894" y="14250"/>
                  <a:pt x="667" y="11053"/>
                  <a:pt x="0" y="0"/>
                </a:cubicBezTo>
                <a:close/>
              </a:path>
            </a:pathLst>
          </a:custGeom>
          <a:solidFill>
            <a:srgbClr val="C35E4D"/>
          </a:solidFill>
          <a:ln w="41275" cap="rnd">
            <a:solidFill>
              <a:srgbClr val="C35E4D"/>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1902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CF15-C397-42D4-AF62-937ACBD8BC3F}"/>
              </a:ext>
            </a:extLst>
          </p:cNvPr>
          <p:cNvSpPr>
            <a:spLocks noGrp="1"/>
          </p:cNvSpPr>
          <p:nvPr>
            <p:ph type="title"/>
          </p:nvPr>
        </p:nvSpPr>
        <p:spPr/>
        <p:txBody>
          <a:bodyPr/>
          <a:lstStyle/>
          <a:p>
            <a:r>
              <a:rPr lang="en-US" dirty="0"/>
              <a:t>Tip #2</a:t>
            </a:r>
          </a:p>
        </p:txBody>
      </p:sp>
      <p:sp>
        <p:nvSpPr>
          <p:cNvPr id="3" name="Content Placeholder 2">
            <a:extLst>
              <a:ext uri="{FF2B5EF4-FFF2-40B4-BE49-F238E27FC236}">
                <a16:creationId xmlns:a16="http://schemas.microsoft.com/office/drawing/2014/main" id="{07B6C2E9-9DB9-4342-9AA8-919DF8299E41}"/>
              </a:ext>
            </a:extLst>
          </p:cNvPr>
          <p:cNvSpPr>
            <a:spLocks noGrp="1"/>
          </p:cNvSpPr>
          <p:nvPr>
            <p:ph idx="1"/>
          </p:nvPr>
        </p:nvSpPr>
        <p:spPr>
          <a:xfrm>
            <a:off x="838200" y="1779072"/>
            <a:ext cx="10515600" cy="4251960"/>
          </a:xfrm>
        </p:spPr>
        <p:txBody>
          <a:bodyPr>
            <a:normAutofit/>
          </a:bodyPr>
          <a:lstStyle/>
          <a:p>
            <a:r>
              <a:rPr lang="en-US" sz="2600" dirty="0"/>
              <a:t>There will be days when you feel like death and can't do any work in class or as a group you decide to play mafia all period. When these instances arrive, you can make something up… CAMBRIDGE IS NOT WATCHING.</a:t>
            </a:r>
          </a:p>
          <a:p>
            <a:pPr lvl="1"/>
            <a:r>
              <a:rPr lang="en-US" sz="2600" dirty="0"/>
              <a:t>When you are in a tough spot, simply write that you WOULD have done if the instances were different.</a:t>
            </a:r>
          </a:p>
          <a:p>
            <a:pPr lvl="1"/>
            <a:r>
              <a:rPr lang="en-US" sz="2600" dirty="0"/>
              <a:t>On days where I didn’t get any work done, I had a number of things lined up that I could write about to fill in the blanks such as:</a:t>
            </a:r>
          </a:p>
          <a:p>
            <a:pPr lvl="2"/>
            <a:r>
              <a:rPr lang="en-US" sz="2600" dirty="0"/>
              <a:t>I reviewed my logs to gain a better grasp of the research process.</a:t>
            </a:r>
          </a:p>
          <a:p>
            <a:pPr lvl="2"/>
            <a:r>
              <a:rPr lang="en-US" sz="2600" dirty="0"/>
              <a:t>I took the time to meet with my fellow researchers about the direction of my paper to gain a new perspective.</a:t>
            </a:r>
          </a:p>
          <a:p>
            <a:pPr lvl="2"/>
            <a:r>
              <a:rPr lang="en-US" sz="2600" dirty="0"/>
              <a:t>I said I was sick; they don’t have access to the attendance records.</a:t>
            </a:r>
          </a:p>
        </p:txBody>
      </p:sp>
    </p:spTree>
    <p:extLst>
      <p:ext uri="{BB962C8B-B14F-4D97-AF65-F5344CB8AC3E}">
        <p14:creationId xmlns:p14="http://schemas.microsoft.com/office/powerpoint/2010/main" val="5312611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32D86-0348-40EF-8DCC-1A6F2C1B3F46}"/>
              </a:ext>
            </a:extLst>
          </p:cNvPr>
          <p:cNvSpPr>
            <a:spLocks noGrp="1"/>
          </p:cNvSpPr>
          <p:nvPr>
            <p:ph type="title"/>
          </p:nvPr>
        </p:nvSpPr>
        <p:spPr/>
        <p:txBody>
          <a:bodyPr/>
          <a:lstStyle/>
          <a:p>
            <a:r>
              <a:rPr lang="en-US" dirty="0"/>
              <a:t>Tip #2</a:t>
            </a:r>
          </a:p>
        </p:txBody>
      </p:sp>
      <p:sp>
        <p:nvSpPr>
          <p:cNvPr id="3" name="Content Placeholder 2">
            <a:extLst>
              <a:ext uri="{FF2B5EF4-FFF2-40B4-BE49-F238E27FC236}">
                <a16:creationId xmlns:a16="http://schemas.microsoft.com/office/drawing/2014/main" id="{6D8EB1D2-C869-42D0-815D-2AC63BBB4982}"/>
              </a:ext>
            </a:extLst>
          </p:cNvPr>
          <p:cNvSpPr>
            <a:spLocks noGrp="1"/>
          </p:cNvSpPr>
          <p:nvPr>
            <p:ph idx="1"/>
          </p:nvPr>
        </p:nvSpPr>
        <p:spPr>
          <a:xfrm>
            <a:off x="838200" y="1804124"/>
            <a:ext cx="10515600" cy="4251960"/>
          </a:xfrm>
        </p:spPr>
        <p:txBody>
          <a:bodyPr>
            <a:noAutofit/>
          </a:bodyPr>
          <a:lstStyle/>
          <a:p>
            <a:r>
              <a:rPr lang="en-US" sz="3200" dirty="0"/>
              <a:t>Manipulate what you did in class to look as if you are working!</a:t>
            </a:r>
          </a:p>
          <a:p>
            <a:r>
              <a:rPr lang="en-US" sz="3200" dirty="0"/>
              <a:t>Here is what I opened up a log entry with when my classmates and I played mafia:</a:t>
            </a:r>
          </a:p>
          <a:p>
            <a:pPr lvl="1"/>
            <a:r>
              <a:rPr lang="en-US" sz="2800" dirty="0"/>
              <a:t>“Today, my fellow researchers and I took part in a team building exercise to become more acquainted with one another. I expect the strides we made today will create a strong bond between us which will only work to improve our communication in the long run, a necessity when one considers the importance of peer reviewing in writing an excellent essay.”</a:t>
            </a:r>
          </a:p>
          <a:p>
            <a:pPr lvl="1"/>
            <a:r>
              <a:rPr lang="en-US" sz="2800" dirty="0"/>
              <a:t>Notice how I did not lie but emphasized the positive aspects of what I did in fact do. You can use this technique for anything you do that isn’t working!</a:t>
            </a:r>
          </a:p>
        </p:txBody>
      </p:sp>
    </p:spTree>
    <p:extLst>
      <p:ext uri="{BB962C8B-B14F-4D97-AF65-F5344CB8AC3E}">
        <p14:creationId xmlns:p14="http://schemas.microsoft.com/office/powerpoint/2010/main" val="20866554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 name="Rectangle 9">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5F43A0-D0B2-498E-ABA7-C0B3F71EA858}"/>
              </a:ext>
            </a:extLst>
          </p:cNvPr>
          <p:cNvSpPr>
            <a:spLocks noGrp="1"/>
          </p:cNvSpPr>
          <p:nvPr>
            <p:ph type="title"/>
          </p:nvPr>
        </p:nvSpPr>
        <p:spPr>
          <a:xfrm>
            <a:off x="838200" y="1122362"/>
            <a:ext cx="6281928" cy="4135437"/>
          </a:xfrm>
        </p:spPr>
        <p:txBody>
          <a:bodyPr vert="horz" lIns="91440" tIns="45720" rIns="91440" bIns="45720" rtlCol="0" anchor="b">
            <a:normAutofit/>
          </a:bodyPr>
          <a:lstStyle/>
          <a:p>
            <a:r>
              <a:rPr lang="en-US" sz="8800" dirty="0"/>
              <a:t>Tip #3: Language is key</a:t>
            </a:r>
          </a:p>
        </p:txBody>
      </p:sp>
      <p:sp>
        <p:nvSpPr>
          <p:cNvPr id="12"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rgbClr val="C35E4D"/>
          </a:solidFill>
          <a:ln w="57150">
            <a:solidFill>
              <a:srgbClr val="C35E4D"/>
            </a:solidFill>
            <a:extLst>
              <a:ext uri="{C807C97D-BFC1-408E-A445-0C87EB9F89A2}">
                <ask:lineSketchStyleProps xmlns:ask="http://schemas.microsoft.com/office/drawing/2018/sketchyshapes" xmln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27432"/>
          </a:xfrm>
          <a:custGeom>
            <a:avLst/>
            <a:gdLst>
              <a:gd name="connsiteX0" fmla="*/ 0 w 6281928"/>
              <a:gd name="connsiteY0" fmla="*/ 0 h 27432"/>
              <a:gd name="connsiteX1" fmla="*/ 572353 w 6281928"/>
              <a:gd name="connsiteY1" fmla="*/ 0 h 27432"/>
              <a:gd name="connsiteX2" fmla="*/ 1207526 w 6281928"/>
              <a:gd name="connsiteY2" fmla="*/ 0 h 27432"/>
              <a:gd name="connsiteX3" fmla="*/ 1779880 w 6281928"/>
              <a:gd name="connsiteY3" fmla="*/ 0 h 27432"/>
              <a:gd name="connsiteX4" fmla="*/ 2540691 w 6281928"/>
              <a:gd name="connsiteY4" fmla="*/ 0 h 27432"/>
              <a:gd name="connsiteX5" fmla="*/ 3238683 w 6281928"/>
              <a:gd name="connsiteY5" fmla="*/ 0 h 27432"/>
              <a:gd name="connsiteX6" fmla="*/ 3936675 w 6281928"/>
              <a:gd name="connsiteY6" fmla="*/ 0 h 27432"/>
              <a:gd name="connsiteX7" fmla="*/ 4760305 w 6281928"/>
              <a:gd name="connsiteY7" fmla="*/ 0 h 27432"/>
              <a:gd name="connsiteX8" fmla="*/ 5521117 w 6281928"/>
              <a:gd name="connsiteY8" fmla="*/ 0 h 27432"/>
              <a:gd name="connsiteX9" fmla="*/ 6281928 w 6281928"/>
              <a:gd name="connsiteY9" fmla="*/ 0 h 27432"/>
              <a:gd name="connsiteX10" fmla="*/ 6281928 w 6281928"/>
              <a:gd name="connsiteY10" fmla="*/ 27432 h 27432"/>
              <a:gd name="connsiteX11" fmla="*/ 5772394 w 6281928"/>
              <a:gd name="connsiteY11" fmla="*/ 27432 h 27432"/>
              <a:gd name="connsiteX12" fmla="*/ 5200040 w 6281928"/>
              <a:gd name="connsiteY12" fmla="*/ 27432 h 27432"/>
              <a:gd name="connsiteX13" fmla="*/ 4439229 w 6281928"/>
              <a:gd name="connsiteY13" fmla="*/ 27432 h 27432"/>
              <a:gd name="connsiteX14" fmla="*/ 3615599 w 6281928"/>
              <a:gd name="connsiteY14" fmla="*/ 27432 h 27432"/>
              <a:gd name="connsiteX15" fmla="*/ 2980426 w 6281928"/>
              <a:gd name="connsiteY15" fmla="*/ 27432 h 27432"/>
              <a:gd name="connsiteX16" fmla="*/ 2156795 w 6281928"/>
              <a:gd name="connsiteY16" fmla="*/ 27432 h 27432"/>
              <a:gd name="connsiteX17" fmla="*/ 1584442 w 6281928"/>
              <a:gd name="connsiteY17" fmla="*/ 27432 h 27432"/>
              <a:gd name="connsiteX18" fmla="*/ 1074908 w 6281928"/>
              <a:gd name="connsiteY18" fmla="*/ 27432 h 27432"/>
              <a:gd name="connsiteX19" fmla="*/ 0 w 6281928"/>
              <a:gd name="connsiteY19" fmla="*/ 27432 h 27432"/>
              <a:gd name="connsiteX20" fmla="*/ 0 w 6281928"/>
              <a:gd name="connsiteY2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27432"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764" y="13055"/>
                  <a:pt x="6281755" y="18641"/>
                  <a:pt x="6281928" y="27432"/>
                </a:cubicBezTo>
                <a:cubicBezTo>
                  <a:pt x="6078981" y="17572"/>
                  <a:pt x="5961061" y="11434"/>
                  <a:pt x="5772394" y="27432"/>
                </a:cubicBezTo>
                <a:cubicBezTo>
                  <a:pt x="5583727" y="43430"/>
                  <a:pt x="5329968" y="33352"/>
                  <a:pt x="5200040" y="27432"/>
                </a:cubicBezTo>
                <a:cubicBezTo>
                  <a:pt x="5070112" y="21512"/>
                  <a:pt x="4793288" y="30214"/>
                  <a:pt x="4439229" y="27432"/>
                </a:cubicBezTo>
                <a:cubicBezTo>
                  <a:pt x="4085170" y="24650"/>
                  <a:pt x="3813765" y="-7322"/>
                  <a:pt x="3615599" y="27432"/>
                </a:cubicBezTo>
                <a:cubicBezTo>
                  <a:pt x="3417433" y="62186"/>
                  <a:pt x="3133643" y="29871"/>
                  <a:pt x="2980426" y="27432"/>
                </a:cubicBezTo>
                <a:cubicBezTo>
                  <a:pt x="2827209" y="24993"/>
                  <a:pt x="2380685" y="60994"/>
                  <a:pt x="2156795" y="27432"/>
                </a:cubicBezTo>
                <a:cubicBezTo>
                  <a:pt x="1932905" y="-6130"/>
                  <a:pt x="1716744" y="7746"/>
                  <a:pt x="1584442" y="27432"/>
                </a:cubicBezTo>
                <a:cubicBezTo>
                  <a:pt x="1452140" y="47118"/>
                  <a:pt x="1280887" y="21894"/>
                  <a:pt x="1074908" y="27432"/>
                </a:cubicBezTo>
                <a:cubicBezTo>
                  <a:pt x="868929" y="32970"/>
                  <a:pt x="318124" y="-8734"/>
                  <a:pt x="0" y="27432"/>
                </a:cubicBezTo>
                <a:cubicBezTo>
                  <a:pt x="988" y="17221"/>
                  <a:pt x="-970" y="7538"/>
                  <a:pt x="0" y="0"/>
                </a:cubicBezTo>
                <a:close/>
              </a:path>
              <a:path w="6281928" h="27432"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725" y="11634"/>
                  <a:pt x="6283131" y="16994"/>
                  <a:pt x="6281928" y="27432"/>
                </a:cubicBezTo>
                <a:cubicBezTo>
                  <a:pt x="6036108" y="24483"/>
                  <a:pt x="5743611" y="19559"/>
                  <a:pt x="5583936" y="27432"/>
                </a:cubicBezTo>
                <a:cubicBezTo>
                  <a:pt x="5424261" y="35305"/>
                  <a:pt x="5250533" y="8965"/>
                  <a:pt x="4948763" y="27432"/>
                </a:cubicBezTo>
                <a:cubicBezTo>
                  <a:pt x="4646993" y="45899"/>
                  <a:pt x="4354673" y="16709"/>
                  <a:pt x="4125133" y="27432"/>
                </a:cubicBezTo>
                <a:cubicBezTo>
                  <a:pt x="3895593" y="38156"/>
                  <a:pt x="3570246" y="38353"/>
                  <a:pt x="3301502" y="27432"/>
                </a:cubicBezTo>
                <a:cubicBezTo>
                  <a:pt x="3032758" y="16511"/>
                  <a:pt x="2955340" y="21049"/>
                  <a:pt x="2729149" y="27432"/>
                </a:cubicBezTo>
                <a:cubicBezTo>
                  <a:pt x="2502958" y="33815"/>
                  <a:pt x="2269423" y="12286"/>
                  <a:pt x="2031157" y="27432"/>
                </a:cubicBezTo>
                <a:cubicBezTo>
                  <a:pt x="1792891" y="42578"/>
                  <a:pt x="1484731" y="31266"/>
                  <a:pt x="1207526" y="27432"/>
                </a:cubicBezTo>
                <a:cubicBezTo>
                  <a:pt x="930321" y="23598"/>
                  <a:pt x="560231" y="-24258"/>
                  <a:pt x="0" y="27432"/>
                </a:cubicBezTo>
                <a:cubicBezTo>
                  <a:pt x="894" y="14250"/>
                  <a:pt x="667" y="11053"/>
                  <a:pt x="0" y="0"/>
                </a:cubicBezTo>
                <a:close/>
              </a:path>
            </a:pathLst>
          </a:custGeom>
          <a:solidFill>
            <a:srgbClr val="C35E4D"/>
          </a:solidFill>
          <a:ln w="41275" cap="rnd">
            <a:solidFill>
              <a:srgbClr val="C35E4D"/>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96227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SketchyVTI">
  <a:themeElements>
    <a:clrScheme name="AnalogousFromRegularSeedLeftStep">
      <a:dk1>
        <a:srgbClr val="000000"/>
      </a:dk1>
      <a:lt1>
        <a:srgbClr val="FFFFFF"/>
      </a:lt1>
      <a:dk2>
        <a:srgbClr val="413024"/>
      </a:dk2>
      <a:lt2>
        <a:srgbClr val="E2E7E8"/>
      </a:lt2>
      <a:accent1>
        <a:srgbClr val="C35E4D"/>
      </a:accent1>
      <a:accent2>
        <a:srgbClr val="B13B5B"/>
      </a:accent2>
      <a:accent3>
        <a:srgbClr val="C34D9E"/>
      </a:accent3>
      <a:accent4>
        <a:srgbClr val="A53BB1"/>
      </a:accent4>
      <a:accent5>
        <a:srgbClr val="864DC3"/>
      </a:accent5>
      <a:accent6>
        <a:srgbClr val="5952BB"/>
      </a:accent6>
      <a:hlink>
        <a:srgbClr val="348E9E"/>
      </a:hlink>
      <a:folHlink>
        <a:srgbClr val="7F7F7F"/>
      </a:folHlink>
    </a:clrScheme>
    <a:fontScheme name="Sketchy_SerifHand">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8D926F02D65D44BBFC780058F13BC05" ma:contentTypeVersion="9" ma:contentTypeDescription="Create a new document." ma:contentTypeScope="" ma:versionID="c5d11473402a69852553506ea7ef0307">
  <xsd:schema xmlns:xsd="http://www.w3.org/2001/XMLSchema" xmlns:xs="http://www.w3.org/2001/XMLSchema" xmlns:p="http://schemas.microsoft.com/office/2006/metadata/properties" xmlns:ns3="be8d9e0f-499d-4c24-bb42-d6da00b07e6f" xmlns:ns4="e6101bb9-5008-4fe2-a11d-e44513c71a50" targetNamespace="http://schemas.microsoft.com/office/2006/metadata/properties" ma:root="true" ma:fieldsID="0fe4286c3bbb0e04469c2e32f8f45aff" ns3:_="" ns4:_="">
    <xsd:import namespace="be8d9e0f-499d-4c24-bb42-d6da00b07e6f"/>
    <xsd:import namespace="e6101bb9-5008-4fe2-a11d-e44513c71a5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8d9e0f-499d-4c24-bb42-d6da00b07e6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101bb9-5008-4fe2-a11d-e44513c71a5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0E02E1-A633-4142-A539-783B27B666A8}">
  <ds:schemaRefs>
    <ds:schemaRef ds:uri="http://www.w3.org/XML/1998/namespace"/>
    <ds:schemaRef ds:uri="http://purl.org/dc/dcmitype/"/>
    <ds:schemaRef ds:uri="http://schemas.microsoft.com/office/2006/documentManagement/types"/>
    <ds:schemaRef ds:uri="e6101bb9-5008-4fe2-a11d-e44513c71a50"/>
    <ds:schemaRef ds:uri="be8d9e0f-499d-4c24-bb42-d6da00b07e6f"/>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61BEF78F-6716-4A81-A329-E7C810BD89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8d9e0f-499d-4c24-bb42-d6da00b07e6f"/>
    <ds:schemaRef ds:uri="e6101bb9-5008-4fe2-a11d-e44513c71a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EE1ACBF-7380-4D66-8BAC-42F1EB66AE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112</TotalTime>
  <Words>1347</Words>
  <Application>Microsoft Office PowerPoint</Application>
  <PresentationFormat>Widescreen</PresentationFormat>
  <Paragraphs>89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Modern Love</vt:lpstr>
      <vt:lpstr>The Hand</vt:lpstr>
      <vt:lpstr>SketchyVTI</vt:lpstr>
      <vt:lpstr>How to Write Your Log Entries</vt:lpstr>
      <vt:lpstr>For starters, DO NOT STRESS</vt:lpstr>
      <vt:lpstr>Tip #1: Don’t Fall Behind</vt:lpstr>
      <vt:lpstr>Tip #1</vt:lpstr>
      <vt:lpstr>Tip #1</vt:lpstr>
      <vt:lpstr>Tip #2: Don’t Be Afraid to Make it Up</vt:lpstr>
      <vt:lpstr>Tip #2</vt:lpstr>
      <vt:lpstr>Tip #2</vt:lpstr>
      <vt:lpstr>Tip #3: Language is key</vt:lpstr>
      <vt:lpstr>Tip #3</vt:lpstr>
      <vt:lpstr>Tip #3</vt:lpstr>
      <vt:lpstr>Tip #3</vt:lpstr>
      <vt:lpstr>Tip #3</vt:lpstr>
      <vt:lpstr>Tip #3</vt:lpstr>
      <vt:lpstr>Tip #4: Be reflective</vt:lpstr>
      <vt:lpstr>Tip #4</vt:lpstr>
      <vt:lpstr>Tip #4</vt:lpstr>
      <vt:lpstr>Tip #4</vt:lpstr>
      <vt:lpstr>Conclusion</vt:lpstr>
      <vt:lpstr>Example</vt:lpstr>
      <vt:lpstr>What did we learn?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Your Log Entries</dc:title>
  <dc:creator>Len Fetterly</dc:creator>
  <cp:lastModifiedBy>Crihfield Sandy</cp:lastModifiedBy>
  <cp:revision>2</cp:revision>
  <dcterms:created xsi:type="dcterms:W3CDTF">2020-05-04T16:07:28Z</dcterms:created>
  <dcterms:modified xsi:type="dcterms:W3CDTF">2020-11-30T21:19:30Z</dcterms:modified>
</cp:coreProperties>
</file>